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6" r:id="rId1"/>
  </p:sldMasterIdLst>
  <p:notesMasterIdLst>
    <p:notesMasterId r:id="rId17"/>
  </p:notesMasterIdLst>
  <p:handoutMasterIdLst>
    <p:handoutMasterId r:id="rId18"/>
  </p:handoutMasterIdLst>
  <p:sldIdLst>
    <p:sldId id="256" r:id="rId2"/>
    <p:sldId id="293" r:id="rId3"/>
    <p:sldId id="313" r:id="rId4"/>
    <p:sldId id="358" r:id="rId5"/>
    <p:sldId id="359" r:id="rId6"/>
    <p:sldId id="316" r:id="rId7"/>
    <p:sldId id="328" r:id="rId8"/>
    <p:sldId id="260" r:id="rId9"/>
    <p:sldId id="270" r:id="rId10"/>
    <p:sldId id="297" r:id="rId11"/>
    <p:sldId id="327" r:id="rId12"/>
    <p:sldId id="360" r:id="rId13"/>
    <p:sldId id="334" r:id="rId14"/>
    <p:sldId id="353" r:id="rId15"/>
    <p:sldId id="318" r:id="rId16"/>
  </p:sldIdLst>
  <p:sldSz cx="9144000" cy="6858000" type="screen4x3"/>
  <p:notesSz cx="6934200" cy="9220200"/>
  <p:defaultTextStyle>
    <a:defPPr>
      <a:defRPr lang="en-US"/>
    </a:defPPr>
    <a:lvl1pPr algn="ctr" rtl="0" fontAlgn="base">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ctr"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ctr"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ctr"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ctr"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p:defaultTextStyle>
  <p:extLst>
    <p:ext uri="{EFAFB233-063F-42B5-8137-9DF3F51BA10A}">
      <p15:sldGuideLst xmlns:p15="http://schemas.microsoft.com/office/powerpoint/2012/main">
        <p15:guide id="1" orient="horz" pos="2169">
          <p15:clr>
            <a:srgbClr val="A4A3A4"/>
          </p15:clr>
        </p15:guide>
        <p15:guide id="2" pos="2880">
          <p15:clr>
            <a:srgbClr val="A4A3A4"/>
          </p15:clr>
        </p15:guide>
      </p15:sldGuideLst>
    </p:ext>
    <p:ext uri="{2D200454-40CA-4A62-9FC3-DE9A4176ACB9}">
      <p15:notesGuideLst xmlns:p15="http://schemas.microsoft.com/office/powerpoint/2012/main">
        <p15:guide id="1" orient="horz" pos="2904" userDrawn="1">
          <p15:clr>
            <a:srgbClr val="A4A3A4"/>
          </p15:clr>
        </p15:guide>
        <p15:guide id="2" pos="218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ncannon, Felice" initials="KF" lastIdx="1" clrIdx="0">
    <p:extLst>
      <p:ext uri="{19B8F6BF-5375-455C-9EA6-DF929625EA0E}">
        <p15:presenceInfo xmlns:p15="http://schemas.microsoft.com/office/powerpoint/2012/main" userId="S-1-5-21-1891702622-1312184900-313593124-21264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2A642"/>
    <a:srgbClr val="3F7C1E"/>
    <a:srgbClr val="126909"/>
    <a:srgbClr val="781C19"/>
    <a:srgbClr val="344D8D"/>
    <a:srgbClr val="3C6EB5"/>
    <a:srgbClr val="7F7F7F"/>
    <a:srgbClr val="76BB43"/>
    <a:srgbClr val="ADD68E"/>
    <a:srgbClr val="598E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812" autoAdjust="0"/>
    <p:restoredTop sz="95343" autoAdjust="0"/>
  </p:normalViewPr>
  <p:slideViewPr>
    <p:cSldViewPr snapToGrid="0" showGuides="1">
      <p:cViewPr varScale="1">
        <p:scale>
          <a:sx n="86" d="100"/>
          <a:sy n="86" d="100"/>
        </p:scale>
        <p:origin x="1170" y="72"/>
      </p:cViewPr>
      <p:guideLst>
        <p:guide orient="horz" pos="2169"/>
        <p:guide pos="2880"/>
      </p:guideLst>
    </p:cSldViewPr>
  </p:slideViewPr>
  <p:outlineViewPr>
    <p:cViewPr>
      <p:scale>
        <a:sx n="33" d="100"/>
        <a:sy n="33" d="100"/>
      </p:scale>
      <p:origin x="0" y="-4902"/>
    </p:cViewPr>
  </p:outlineViewPr>
  <p:notesTextViewPr>
    <p:cViewPr>
      <p:scale>
        <a:sx n="100" d="100"/>
        <a:sy n="100" d="100"/>
      </p:scale>
      <p:origin x="0" y="0"/>
    </p:cViewPr>
  </p:notesTextViewPr>
  <p:sorterViewPr>
    <p:cViewPr varScale="1">
      <p:scale>
        <a:sx n="100" d="100"/>
        <a:sy n="100" d="100"/>
      </p:scale>
      <p:origin x="0" y="-451"/>
    </p:cViewPr>
  </p:sorterViewPr>
  <p:notesViewPr>
    <p:cSldViewPr snapToGrid="0" showGuides="1">
      <p:cViewPr>
        <p:scale>
          <a:sx n="150" d="100"/>
          <a:sy n="150" d="100"/>
        </p:scale>
        <p:origin x="1238" y="-2424"/>
      </p:cViewPr>
      <p:guideLst>
        <p:guide orient="horz" pos="2904"/>
        <p:guide pos="218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_rels/data1.xml.rels><?xml version="1.0" encoding="UTF-8" standalone="yes"?>
<Relationships xmlns="http://schemas.openxmlformats.org/package/2006/relationships"><Relationship Id="rId1" Type="http://schemas.openxmlformats.org/officeDocument/2006/relationships/image" Target="../media/image3.png"/></Relationships>
</file>

<file path=ppt/diagrams/_rels/drawing1.xml.rels><?xml version="1.0" encoding="UTF-8" standalone="yes"?>
<Relationships xmlns="http://schemas.openxmlformats.org/package/2006/relationships"><Relationship Id="rId1" Type="http://schemas.openxmlformats.org/officeDocument/2006/relationships/image" Target="../media/image3.pn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D901558-A1D0-490F-A6FE-4EF20B901BEA}" type="doc">
      <dgm:prSet loTypeId="urn:microsoft.com/office/officeart/2005/8/layout/pyramid2" loCatId="pyramid" qsTypeId="urn:microsoft.com/office/officeart/2005/8/quickstyle/simple1#1" qsCatId="simple" csTypeId="urn:microsoft.com/office/officeart/2005/8/colors/accent0_3" csCatId="mainScheme" phldr="1"/>
      <dgm:spPr/>
    </dgm:pt>
    <dgm:pt modelId="{C6D48007-6718-4DF1-AD9C-D137A49328EF}">
      <dgm:prSet phldrT="[Text]"/>
      <dgm:spPr>
        <a:blipFill rotWithShape="0">
          <a:blip xmlns:r="http://schemas.openxmlformats.org/officeDocument/2006/relationships" r:embed="rId1" cstate="screen">
            <a:extLst>
              <a:ext uri="{28A0092B-C50C-407E-A947-70E740481C1C}">
                <a14:useLocalDpi xmlns:a14="http://schemas.microsoft.com/office/drawing/2010/main"/>
              </a:ext>
            </a:extLst>
          </a:blip>
          <a:stretch>
            <a:fillRect/>
          </a:stretch>
        </a:blipFill>
      </dgm:spPr>
      <dgm:t>
        <a:bodyPr/>
        <a:lstStyle/>
        <a:p>
          <a:r>
            <a:rPr lang="en-US" b="1" dirty="0">
              <a:solidFill>
                <a:schemeClr val="tx1">
                  <a:lumMod val="50000"/>
                </a:schemeClr>
              </a:solidFill>
            </a:rPr>
            <a:t>Source Reduction</a:t>
          </a:r>
        </a:p>
      </dgm:t>
    </dgm:pt>
    <dgm:pt modelId="{CFEA59D2-AB04-4B4C-A773-E0F3B5F5EA37}" type="parTrans" cxnId="{81956B7B-4996-4AF0-8125-AE6571D249A6}">
      <dgm:prSet/>
      <dgm:spPr/>
      <dgm:t>
        <a:bodyPr/>
        <a:lstStyle/>
        <a:p>
          <a:endParaRPr lang="en-US"/>
        </a:p>
      </dgm:t>
    </dgm:pt>
    <dgm:pt modelId="{E9D98302-D277-4D4F-9237-2CE4520171C7}" type="sibTrans" cxnId="{81956B7B-4996-4AF0-8125-AE6571D249A6}">
      <dgm:prSet/>
      <dgm:spPr/>
      <dgm:t>
        <a:bodyPr/>
        <a:lstStyle/>
        <a:p>
          <a:endParaRPr lang="en-US"/>
        </a:p>
      </dgm:t>
    </dgm:pt>
    <dgm:pt modelId="{F36CFB54-6D1B-4440-B9AF-AEDFCBC5A9E1}">
      <dgm:prSet phldrT="[Text]"/>
      <dgm:spPr/>
      <dgm:t>
        <a:bodyPr/>
        <a:lstStyle/>
        <a:p>
          <a:r>
            <a:rPr lang="en-US" dirty="0"/>
            <a:t>Treatment</a:t>
          </a:r>
        </a:p>
      </dgm:t>
    </dgm:pt>
    <dgm:pt modelId="{9C913303-4DF8-4B3D-AD3A-E3C4450CCB17}" type="parTrans" cxnId="{98AEA2D6-2BAF-45D0-9F44-69304EB68C0E}">
      <dgm:prSet/>
      <dgm:spPr/>
      <dgm:t>
        <a:bodyPr/>
        <a:lstStyle/>
        <a:p>
          <a:endParaRPr lang="en-US"/>
        </a:p>
      </dgm:t>
    </dgm:pt>
    <dgm:pt modelId="{1FAFD269-9402-48FC-87A5-8C5AC32E5F96}" type="sibTrans" cxnId="{98AEA2D6-2BAF-45D0-9F44-69304EB68C0E}">
      <dgm:prSet/>
      <dgm:spPr/>
      <dgm:t>
        <a:bodyPr/>
        <a:lstStyle/>
        <a:p>
          <a:endParaRPr lang="en-US"/>
        </a:p>
      </dgm:t>
    </dgm:pt>
    <dgm:pt modelId="{044CF5EF-A000-48D6-AE7C-0547FA7DB800}">
      <dgm:prSet phldrT="[Text]"/>
      <dgm:spPr/>
      <dgm:t>
        <a:bodyPr/>
        <a:lstStyle/>
        <a:p>
          <a:r>
            <a:rPr lang="en-US" dirty="0"/>
            <a:t>Disposal</a:t>
          </a:r>
        </a:p>
      </dgm:t>
    </dgm:pt>
    <dgm:pt modelId="{B1CD945E-8652-4E65-A245-3752123B7056}" type="parTrans" cxnId="{61FFB60F-8222-4329-8DC6-63918C0D7C22}">
      <dgm:prSet/>
      <dgm:spPr/>
      <dgm:t>
        <a:bodyPr/>
        <a:lstStyle/>
        <a:p>
          <a:endParaRPr lang="en-US"/>
        </a:p>
      </dgm:t>
    </dgm:pt>
    <dgm:pt modelId="{C3EFC6B2-3AA3-4B64-967C-67939EAAFA8B}" type="sibTrans" cxnId="{61FFB60F-8222-4329-8DC6-63918C0D7C22}">
      <dgm:prSet/>
      <dgm:spPr/>
      <dgm:t>
        <a:bodyPr/>
        <a:lstStyle/>
        <a:p>
          <a:endParaRPr lang="en-US"/>
        </a:p>
      </dgm:t>
    </dgm:pt>
    <dgm:pt modelId="{2DFFBEF5-BCE9-4941-807C-B9462F8959B8}">
      <dgm:prSet phldrT="[Text]"/>
      <dgm:spPr/>
      <dgm:t>
        <a:bodyPr/>
        <a:lstStyle/>
        <a:p>
          <a:r>
            <a:rPr lang="en-US" dirty="0"/>
            <a:t>Recycling</a:t>
          </a:r>
        </a:p>
      </dgm:t>
    </dgm:pt>
    <dgm:pt modelId="{57768F88-631B-4C37-8916-6A6DD8BC8410}" type="parTrans" cxnId="{A9E82822-BAF6-4157-9EF5-C00EA8289152}">
      <dgm:prSet/>
      <dgm:spPr/>
      <dgm:t>
        <a:bodyPr/>
        <a:lstStyle/>
        <a:p>
          <a:endParaRPr lang="en-US"/>
        </a:p>
      </dgm:t>
    </dgm:pt>
    <dgm:pt modelId="{01DB3C63-DB84-4E41-9C45-0961CB791A53}" type="sibTrans" cxnId="{A9E82822-BAF6-4157-9EF5-C00EA8289152}">
      <dgm:prSet/>
      <dgm:spPr/>
      <dgm:t>
        <a:bodyPr/>
        <a:lstStyle/>
        <a:p>
          <a:endParaRPr lang="en-US"/>
        </a:p>
      </dgm:t>
    </dgm:pt>
    <dgm:pt modelId="{F5AAC72F-6134-4C4A-8628-D01C2254896B}" type="pres">
      <dgm:prSet presAssocID="{FD901558-A1D0-490F-A6FE-4EF20B901BEA}" presName="compositeShape" presStyleCnt="0">
        <dgm:presLayoutVars>
          <dgm:dir/>
          <dgm:resizeHandles/>
        </dgm:presLayoutVars>
      </dgm:prSet>
      <dgm:spPr/>
    </dgm:pt>
    <dgm:pt modelId="{DB046B87-C426-4CD7-A0D8-1B64B0EAB475}" type="pres">
      <dgm:prSet presAssocID="{FD901558-A1D0-490F-A6FE-4EF20B901BEA}" presName="pyramid" presStyleLbl="node1" presStyleIdx="0" presStyleCnt="1" custAng="10800000"/>
      <dgm:spPr/>
    </dgm:pt>
    <dgm:pt modelId="{C2D67C21-3313-4F0D-B96B-ACE75673FDCD}" type="pres">
      <dgm:prSet presAssocID="{FD901558-A1D0-490F-A6FE-4EF20B901BEA}" presName="theList" presStyleCnt="0"/>
      <dgm:spPr/>
    </dgm:pt>
    <dgm:pt modelId="{52FA3B43-FBEE-4751-B25D-3DCC3F3F1B7F}" type="pres">
      <dgm:prSet presAssocID="{C6D48007-6718-4DF1-AD9C-D137A49328EF}" presName="aNode" presStyleLbl="fgAcc1" presStyleIdx="0" presStyleCnt="4">
        <dgm:presLayoutVars>
          <dgm:bulletEnabled val="1"/>
        </dgm:presLayoutVars>
      </dgm:prSet>
      <dgm:spPr/>
      <dgm:t>
        <a:bodyPr/>
        <a:lstStyle/>
        <a:p>
          <a:endParaRPr lang="en-US"/>
        </a:p>
      </dgm:t>
    </dgm:pt>
    <dgm:pt modelId="{12B5E11B-18F3-4D12-A1A9-17E97CCA6E11}" type="pres">
      <dgm:prSet presAssocID="{C6D48007-6718-4DF1-AD9C-D137A49328EF}" presName="aSpace" presStyleCnt="0"/>
      <dgm:spPr/>
    </dgm:pt>
    <dgm:pt modelId="{1FA6F4C4-70F1-4A7E-9EFE-4EBB448E414F}" type="pres">
      <dgm:prSet presAssocID="{2DFFBEF5-BCE9-4941-807C-B9462F8959B8}" presName="aNode" presStyleLbl="fgAcc1" presStyleIdx="1" presStyleCnt="4">
        <dgm:presLayoutVars>
          <dgm:bulletEnabled val="1"/>
        </dgm:presLayoutVars>
      </dgm:prSet>
      <dgm:spPr/>
      <dgm:t>
        <a:bodyPr/>
        <a:lstStyle/>
        <a:p>
          <a:endParaRPr lang="en-US"/>
        </a:p>
      </dgm:t>
    </dgm:pt>
    <dgm:pt modelId="{BEBC9C04-4C12-4E64-8A76-3FBCCA65FF80}" type="pres">
      <dgm:prSet presAssocID="{2DFFBEF5-BCE9-4941-807C-B9462F8959B8}" presName="aSpace" presStyleCnt="0"/>
      <dgm:spPr/>
    </dgm:pt>
    <dgm:pt modelId="{D886C8C4-C452-4B05-B15F-9786D27A89E1}" type="pres">
      <dgm:prSet presAssocID="{F36CFB54-6D1B-4440-B9AF-AEDFCBC5A9E1}" presName="aNode" presStyleLbl="fgAcc1" presStyleIdx="2" presStyleCnt="4">
        <dgm:presLayoutVars>
          <dgm:bulletEnabled val="1"/>
        </dgm:presLayoutVars>
      </dgm:prSet>
      <dgm:spPr/>
      <dgm:t>
        <a:bodyPr/>
        <a:lstStyle/>
        <a:p>
          <a:endParaRPr lang="en-US"/>
        </a:p>
      </dgm:t>
    </dgm:pt>
    <dgm:pt modelId="{6F8873D9-E129-43EC-AD58-EBB3DE167133}" type="pres">
      <dgm:prSet presAssocID="{F36CFB54-6D1B-4440-B9AF-AEDFCBC5A9E1}" presName="aSpace" presStyleCnt="0"/>
      <dgm:spPr/>
    </dgm:pt>
    <dgm:pt modelId="{DA24E0F5-A717-4D47-BD5B-2085049E5BAB}" type="pres">
      <dgm:prSet presAssocID="{044CF5EF-A000-48D6-AE7C-0547FA7DB800}" presName="aNode" presStyleLbl="fgAcc1" presStyleIdx="3" presStyleCnt="4">
        <dgm:presLayoutVars>
          <dgm:bulletEnabled val="1"/>
        </dgm:presLayoutVars>
      </dgm:prSet>
      <dgm:spPr/>
      <dgm:t>
        <a:bodyPr/>
        <a:lstStyle/>
        <a:p>
          <a:endParaRPr lang="en-US"/>
        </a:p>
      </dgm:t>
    </dgm:pt>
    <dgm:pt modelId="{1EB54053-E7B0-442D-A64E-590AD97D6CEB}" type="pres">
      <dgm:prSet presAssocID="{044CF5EF-A000-48D6-AE7C-0547FA7DB800}" presName="aSpace" presStyleCnt="0"/>
      <dgm:spPr/>
    </dgm:pt>
  </dgm:ptLst>
  <dgm:cxnLst>
    <dgm:cxn modelId="{94F51AD7-A1D9-440E-8664-FC2C1A5C69B3}" type="presOf" srcId="{2DFFBEF5-BCE9-4941-807C-B9462F8959B8}" destId="{1FA6F4C4-70F1-4A7E-9EFE-4EBB448E414F}" srcOrd="0" destOrd="0" presId="urn:microsoft.com/office/officeart/2005/8/layout/pyramid2"/>
    <dgm:cxn modelId="{A9E82822-BAF6-4157-9EF5-C00EA8289152}" srcId="{FD901558-A1D0-490F-A6FE-4EF20B901BEA}" destId="{2DFFBEF5-BCE9-4941-807C-B9462F8959B8}" srcOrd="1" destOrd="0" parTransId="{57768F88-631B-4C37-8916-6A6DD8BC8410}" sibTransId="{01DB3C63-DB84-4E41-9C45-0961CB791A53}"/>
    <dgm:cxn modelId="{CCE1ED07-1A18-41A0-AD3D-AA675BA4D02F}" type="presOf" srcId="{F36CFB54-6D1B-4440-B9AF-AEDFCBC5A9E1}" destId="{D886C8C4-C452-4B05-B15F-9786D27A89E1}" srcOrd="0" destOrd="0" presId="urn:microsoft.com/office/officeart/2005/8/layout/pyramid2"/>
    <dgm:cxn modelId="{98AEA2D6-2BAF-45D0-9F44-69304EB68C0E}" srcId="{FD901558-A1D0-490F-A6FE-4EF20B901BEA}" destId="{F36CFB54-6D1B-4440-B9AF-AEDFCBC5A9E1}" srcOrd="2" destOrd="0" parTransId="{9C913303-4DF8-4B3D-AD3A-E3C4450CCB17}" sibTransId="{1FAFD269-9402-48FC-87A5-8C5AC32E5F96}"/>
    <dgm:cxn modelId="{61FFB60F-8222-4329-8DC6-63918C0D7C22}" srcId="{FD901558-A1D0-490F-A6FE-4EF20B901BEA}" destId="{044CF5EF-A000-48D6-AE7C-0547FA7DB800}" srcOrd="3" destOrd="0" parTransId="{B1CD945E-8652-4E65-A245-3752123B7056}" sibTransId="{C3EFC6B2-3AA3-4B64-967C-67939EAAFA8B}"/>
    <dgm:cxn modelId="{00B874D7-4829-43C7-88AF-AEB60663423E}" type="presOf" srcId="{FD901558-A1D0-490F-A6FE-4EF20B901BEA}" destId="{F5AAC72F-6134-4C4A-8628-D01C2254896B}" srcOrd="0" destOrd="0" presId="urn:microsoft.com/office/officeart/2005/8/layout/pyramid2"/>
    <dgm:cxn modelId="{81956B7B-4996-4AF0-8125-AE6571D249A6}" srcId="{FD901558-A1D0-490F-A6FE-4EF20B901BEA}" destId="{C6D48007-6718-4DF1-AD9C-D137A49328EF}" srcOrd="0" destOrd="0" parTransId="{CFEA59D2-AB04-4B4C-A773-E0F3B5F5EA37}" sibTransId="{E9D98302-D277-4D4F-9237-2CE4520171C7}"/>
    <dgm:cxn modelId="{0BDAAFC8-A061-44E8-8A36-018EE440E95B}" type="presOf" srcId="{044CF5EF-A000-48D6-AE7C-0547FA7DB800}" destId="{DA24E0F5-A717-4D47-BD5B-2085049E5BAB}" srcOrd="0" destOrd="0" presId="urn:microsoft.com/office/officeart/2005/8/layout/pyramid2"/>
    <dgm:cxn modelId="{9E771DEB-7B36-4EFC-85B1-03D716DA8DCA}" type="presOf" srcId="{C6D48007-6718-4DF1-AD9C-D137A49328EF}" destId="{52FA3B43-FBEE-4751-B25D-3DCC3F3F1B7F}" srcOrd="0" destOrd="0" presId="urn:microsoft.com/office/officeart/2005/8/layout/pyramid2"/>
    <dgm:cxn modelId="{B542E2AF-C961-4845-9052-F021E00A56D1}" type="presParOf" srcId="{F5AAC72F-6134-4C4A-8628-D01C2254896B}" destId="{DB046B87-C426-4CD7-A0D8-1B64B0EAB475}" srcOrd="0" destOrd="0" presId="urn:microsoft.com/office/officeart/2005/8/layout/pyramid2"/>
    <dgm:cxn modelId="{15DE8AE8-A5BB-4271-9FE4-BF4B7A4104BF}" type="presParOf" srcId="{F5AAC72F-6134-4C4A-8628-D01C2254896B}" destId="{C2D67C21-3313-4F0D-B96B-ACE75673FDCD}" srcOrd="1" destOrd="0" presId="urn:microsoft.com/office/officeart/2005/8/layout/pyramid2"/>
    <dgm:cxn modelId="{4B5D8BD6-268F-4D9A-89B7-4B65CF788C5E}" type="presParOf" srcId="{C2D67C21-3313-4F0D-B96B-ACE75673FDCD}" destId="{52FA3B43-FBEE-4751-B25D-3DCC3F3F1B7F}" srcOrd="0" destOrd="0" presId="urn:microsoft.com/office/officeart/2005/8/layout/pyramid2"/>
    <dgm:cxn modelId="{F7045249-FBE6-46A6-A742-1B3A7BB0C19A}" type="presParOf" srcId="{C2D67C21-3313-4F0D-B96B-ACE75673FDCD}" destId="{12B5E11B-18F3-4D12-A1A9-17E97CCA6E11}" srcOrd="1" destOrd="0" presId="urn:microsoft.com/office/officeart/2005/8/layout/pyramid2"/>
    <dgm:cxn modelId="{4B09347F-1494-4323-970E-EAF3F670439A}" type="presParOf" srcId="{C2D67C21-3313-4F0D-B96B-ACE75673FDCD}" destId="{1FA6F4C4-70F1-4A7E-9EFE-4EBB448E414F}" srcOrd="2" destOrd="0" presId="urn:microsoft.com/office/officeart/2005/8/layout/pyramid2"/>
    <dgm:cxn modelId="{9B696536-8DEF-4C76-A8C6-A03F19AD5CDD}" type="presParOf" srcId="{C2D67C21-3313-4F0D-B96B-ACE75673FDCD}" destId="{BEBC9C04-4C12-4E64-8A76-3FBCCA65FF80}" srcOrd="3" destOrd="0" presId="urn:microsoft.com/office/officeart/2005/8/layout/pyramid2"/>
    <dgm:cxn modelId="{59CBAE5C-D323-4187-962F-BA8D9A6734FF}" type="presParOf" srcId="{C2D67C21-3313-4F0D-B96B-ACE75673FDCD}" destId="{D886C8C4-C452-4B05-B15F-9786D27A89E1}" srcOrd="4" destOrd="0" presId="urn:microsoft.com/office/officeart/2005/8/layout/pyramid2"/>
    <dgm:cxn modelId="{72C4B24A-1844-4896-BB68-162C5116B66D}" type="presParOf" srcId="{C2D67C21-3313-4F0D-B96B-ACE75673FDCD}" destId="{6F8873D9-E129-43EC-AD58-EBB3DE167133}" srcOrd="5" destOrd="0" presId="urn:microsoft.com/office/officeart/2005/8/layout/pyramid2"/>
    <dgm:cxn modelId="{78B1DD1A-DE13-4D2D-98A1-8E726F8B448A}" type="presParOf" srcId="{C2D67C21-3313-4F0D-B96B-ACE75673FDCD}" destId="{DA24E0F5-A717-4D47-BD5B-2085049E5BAB}" srcOrd="6" destOrd="0" presId="urn:microsoft.com/office/officeart/2005/8/layout/pyramid2"/>
    <dgm:cxn modelId="{8F6BF436-5CBA-4FCB-A52C-2E4299B8E31F}" type="presParOf" srcId="{C2D67C21-3313-4F0D-B96B-ACE75673FDCD}" destId="{1EB54053-E7B0-442D-A64E-590AD97D6CEB}" srcOrd="7"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046B87-C426-4CD7-A0D8-1B64B0EAB475}">
      <dsp:nvSpPr>
        <dsp:cNvPr id="0" name=""/>
        <dsp:cNvSpPr/>
      </dsp:nvSpPr>
      <dsp:spPr>
        <a:xfrm rot="10800000">
          <a:off x="0" y="0"/>
          <a:ext cx="3871527" cy="4439682"/>
        </a:xfrm>
        <a:prstGeom prst="triangl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2FA3B43-FBEE-4751-B25D-3DCC3F3F1B7F}">
      <dsp:nvSpPr>
        <dsp:cNvPr id="0" name=""/>
        <dsp:cNvSpPr/>
      </dsp:nvSpPr>
      <dsp:spPr>
        <a:xfrm>
          <a:off x="1935763" y="444401"/>
          <a:ext cx="2516493" cy="789084"/>
        </a:xfrm>
        <a:prstGeom prst="roundRect">
          <a:avLst/>
        </a:prstGeom>
        <a:blipFill rotWithShape="0">
          <a:blip xmlns:r="http://schemas.openxmlformats.org/officeDocument/2006/relationships" r:embed="rId1" cstate="screen">
            <a:extLst>
              <a:ext uri="{28A0092B-C50C-407E-A947-70E740481C1C}">
                <a14:useLocalDpi xmlns:a14="http://schemas.microsoft.com/office/drawing/2010/main"/>
              </a:ext>
            </a:extLst>
          </a:blip>
          <a:stretch>
            <a:fillRect/>
          </a:stretch>
        </a:blip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b="1" kern="1200" dirty="0">
              <a:solidFill>
                <a:schemeClr val="tx1">
                  <a:lumMod val="50000"/>
                </a:schemeClr>
              </a:solidFill>
            </a:rPr>
            <a:t>Source Reduction</a:t>
          </a:r>
        </a:p>
      </dsp:txBody>
      <dsp:txXfrm>
        <a:off x="1974283" y="482921"/>
        <a:ext cx="2439453" cy="712044"/>
      </dsp:txXfrm>
    </dsp:sp>
    <dsp:sp modelId="{1FA6F4C4-70F1-4A7E-9EFE-4EBB448E414F}">
      <dsp:nvSpPr>
        <dsp:cNvPr id="0" name=""/>
        <dsp:cNvSpPr/>
      </dsp:nvSpPr>
      <dsp:spPr>
        <a:xfrm>
          <a:off x="1935763" y="1332121"/>
          <a:ext cx="2516493" cy="789084"/>
        </a:xfrm>
        <a:prstGeom prst="round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a:t>Recycling</a:t>
          </a:r>
        </a:p>
      </dsp:txBody>
      <dsp:txXfrm>
        <a:off x="1974283" y="1370641"/>
        <a:ext cx="2439453" cy="712044"/>
      </dsp:txXfrm>
    </dsp:sp>
    <dsp:sp modelId="{D886C8C4-C452-4B05-B15F-9786D27A89E1}">
      <dsp:nvSpPr>
        <dsp:cNvPr id="0" name=""/>
        <dsp:cNvSpPr/>
      </dsp:nvSpPr>
      <dsp:spPr>
        <a:xfrm>
          <a:off x="1935763" y="2219841"/>
          <a:ext cx="2516493" cy="789084"/>
        </a:xfrm>
        <a:prstGeom prst="round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a:t>Treatment</a:t>
          </a:r>
        </a:p>
      </dsp:txBody>
      <dsp:txXfrm>
        <a:off x="1974283" y="2258361"/>
        <a:ext cx="2439453" cy="712044"/>
      </dsp:txXfrm>
    </dsp:sp>
    <dsp:sp modelId="{DA24E0F5-A717-4D47-BD5B-2085049E5BAB}">
      <dsp:nvSpPr>
        <dsp:cNvPr id="0" name=""/>
        <dsp:cNvSpPr/>
      </dsp:nvSpPr>
      <dsp:spPr>
        <a:xfrm>
          <a:off x="1935763" y="3107560"/>
          <a:ext cx="2516493" cy="789084"/>
        </a:xfrm>
        <a:prstGeom prst="round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a:t>Disposal</a:t>
          </a:r>
        </a:p>
      </dsp:txBody>
      <dsp:txXfrm>
        <a:off x="1974283" y="3146080"/>
        <a:ext cx="2439453" cy="712044"/>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2" y="1"/>
            <a:ext cx="3005294" cy="461428"/>
          </a:xfrm>
          <a:prstGeom prst="rect">
            <a:avLst/>
          </a:prstGeom>
          <a:noFill/>
          <a:ln w="9525">
            <a:noFill/>
            <a:miter lim="800000"/>
            <a:headEnd/>
            <a:tailEnd/>
          </a:ln>
        </p:spPr>
        <p:txBody>
          <a:bodyPr vert="horz" wrap="square" lIns="92289" tIns="46145" rIns="92289" bIns="46145" numCol="1" anchor="t" anchorCtr="0" compatLnSpc="1">
            <a:prstTxWarp prst="textNoShape">
              <a:avLst/>
            </a:prstTxWarp>
          </a:bodyPr>
          <a:lstStyle>
            <a:lvl1pPr algn="l" defTabSz="922980">
              <a:defRPr sz="1200"/>
            </a:lvl1pPr>
          </a:lstStyle>
          <a:p>
            <a:pPr>
              <a:defRPr/>
            </a:pPr>
            <a:endParaRPr lang="en-US"/>
          </a:p>
        </p:txBody>
      </p:sp>
      <p:sp>
        <p:nvSpPr>
          <p:cNvPr id="3" name="Date Placeholder 2"/>
          <p:cNvSpPr>
            <a:spLocks noGrp="1"/>
          </p:cNvSpPr>
          <p:nvPr>
            <p:ph type="dt" sz="quarter" idx="1"/>
          </p:nvPr>
        </p:nvSpPr>
        <p:spPr bwMode="auto">
          <a:xfrm>
            <a:off x="3927724" y="1"/>
            <a:ext cx="3005294" cy="461428"/>
          </a:xfrm>
          <a:prstGeom prst="rect">
            <a:avLst/>
          </a:prstGeom>
          <a:noFill/>
          <a:ln w="9525">
            <a:noFill/>
            <a:miter lim="800000"/>
            <a:headEnd/>
            <a:tailEnd/>
          </a:ln>
        </p:spPr>
        <p:txBody>
          <a:bodyPr vert="horz" wrap="square" lIns="92289" tIns="46145" rIns="92289" bIns="46145" numCol="1" anchor="t" anchorCtr="0" compatLnSpc="1">
            <a:prstTxWarp prst="textNoShape">
              <a:avLst/>
            </a:prstTxWarp>
          </a:bodyPr>
          <a:lstStyle>
            <a:lvl1pPr algn="r" defTabSz="922980">
              <a:defRPr sz="1200"/>
            </a:lvl1pPr>
          </a:lstStyle>
          <a:p>
            <a:pPr>
              <a:defRPr/>
            </a:pPr>
            <a:fld id="{A1D4591C-0861-4F60-BF4A-00E1FA8CFF63}" type="datetimeFigureOut">
              <a:rPr lang="en-US"/>
              <a:pPr>
                <a:defRPr/>
              </a:pPr>
              <a:t>5/17/2023</a:t>
            </a:fld>
            <a:endParaRPr lang="en-US" dirty="0"/>
          </a:p>
        </p:txBody>
      </p:sp>
      <p:sp>
        <p:nvSpPr>
          <p:cNvPr id="4" name="Footer Placeholder 3"/>
          <p:cNvSpPr>
            <a:spLocks noGrp="1"/>
          </p:cNvSpPr>
          <p:nvPr>
            <p:ph type="ftr" sz="quarter" idx="2"/>
          </p:nvPr>
        </p:nvSpPr>
        <p:spPr bwMode="auto">
          <a:xfrm>
            <a:off x="2" y="8756686"/>
            <a:ext cx="3005294" cy="461428"/>
          </a:xfrm>
          <a:prstGeom prst="rect">
            <a:avLst/>
          </a:prstGeom>
          <a:noFill/>
          <a:ln w="9525">
            <a:noFill/>
            <a:miter lim="800000"/>
            <a:headEnd/>
            <a:tailEnd/>
          </a:ln>
        </p:spPr>
        <p:txBody>
          <a:bodyPr vert="horz" wrap="square" lIns="92289" tIns="46145" rIns="92289" bIns="46145" numCol="1" anchor="b" anchorCtr="0" compatLnSpc="1">
            <a:prstTxWarp prst="textNoShape">
              <a:avLst/>
            </a:prstTxWarp>
          </a:bodyPr>
          <a:lstStyle>
            <a:lvl1pPr algn="l" defTabSz="922980">
              <a:defRPr sz="1200"/>
            </a:lvl1pPr>
          </a:lstStyle>
          <a:p>
            <a:pPr>
              <a:defRPr/>
            </a:pPr>
            <a:endParaRPr lang="en-US"/>
          </a:p>
        </p:txBody>
      </p:sp>
      <p:sp>
        <p:nvSpPr>
          <p:cNvPr id="5" name="Slide Number Placeholder 4"/>
          <p:cNvSpPr>
            <a:spLocks noGrp="1"/>
          </p:cNvSpPr>
          <p:nvPr>
            <p:ph type="sldNum" sz="quarter" idx="3"/>
          </p:nvPr>
        </p:nvSpPr>
        <p:spPr bwMode="auto">
          <a:xfrm>
            <a:off x="3927724" y="8756686"/>
            <a:ext cx="3005294" cy="461428"/>
          </a:xfrm>
          <a:prstGeom prst="rect">
            <a:avLst/>
          </a:prstGeom>
          <a:noFill/>
          <a:ln w="9525">
            <a:noFill/>
            <a:miter lim="800000"/>
            <a:headEnd/>
            <a:tailEnd/>
          </a:ln>
        </p:spPr>
        <p:txBody>
          <a:bodyPr vert="horz" wrap="square" lIns="92289" tIns="46145" rIns="92289" bIns="46145" numCol="1" anchor="b" anchorCtr="0" compatLnSpc="1">
            <a:prstTxWarp prst="textNoShape">
              <a:avLst/>
            </a:prstTxWarp>
          </a:bodyPr>
          <a:lstStyle>
            <a:lvl1pPr algn="r" defTabSz="922980">
              <a:defRPr sz="1200"/>
            </a:lvl1pPr>
          </a:lstStyle>
          <a:p>
            <a:pPr>
              <a:defRPr/>
            </a:pPr>
            <a:fld id="{A170BE58-E494-415B-9BB8-7967A993B362}" type="slidenum">
              <a:rPr lang="en-US"/>
              <a:pPr>
                <a:defRPr/>
              </a:pPr>
              <a:t>‹#›</a:t>
            </a:fld>
            <a:endParaRPr lang="en-US" dirty="0"/>
          </a:p>
        </p:txBody>
      </p:sp>
    </p:spTree>
    <p:extLst>
      <p:ext uri="{BB962C8B-B14F-4D97-AF65-F5344CB8AC3E}">
        <p14:creationId xmlns:p14="http://schemas.microsoft.com/office/powerpoint/2010/main" val="75744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2" y="1"/>
            <a:ext cx="3005294" cy="461428"/>
          </a:xfrm>
          <a:prstGeom prst="rect">
            <a:avLst/>
          </a:prstGeom>
          <a:noFill/>
          <a:ln w="9525">
            <a:noFill/>
            <a:miter lim="800000"/>
            <a:headEnd/>
            <a:tailEnd/>
          </a:ln>
        </p:spPr>
        <p:txBody>
          <a:bodyPr vert="horz" wrap="square" lIns="92289" tIns="46145" rIns="92289" bIns="46145" numCol="1" anchor="t" anchorCtr="0" compatLnSpc="1">
            <a:prstTxWarp prst="textNoShape">
              <a:avLst/>
            </a:prstTxWarp>
          </a:bodyPr>
          <a:lstStyle>
            <a:lvl1pPr algn="l" defTabSz="922980">
              <a:defRPr sz="1200"/>
            </a:lvl1pPr>
          </a:lstStyle>
          <a:p>
            <a:pPr>
              <a:defRPr/>
            </a:pPr>
            <a:endParaRPr lang="en-US"/>
          </a:p>
        </p:txBody>
      </p:sp>
      <p:sp>
        <p:nvSpPr>
          <p:cNvPr id="3" name="Date Placeholder 2"/>
          <p:cNvSpPr>
            <a:spLocks noGrp="1"/>
          </p:cNvSpPr>
          <p:nvPr>
            <p:ph type="dt" idx="1"/>
          </p:nvPr>
        </p:nvSpPr>
        <p:spPr bwMode="auto">
          <a:xfrm>
            <a:off x="3927724" y="1"/>
            <a:ext cx="3005294" cy="461428"/>
          </a:xfrm>
          <a:prstGeom prst="rect">
            <a:avLst/>
          </a:prstGeom>
          <a:noFill/>
          <a:ln w="9525">
            <a:noFill/>
            <a:miter lim="800000"/>
            <a:headEnd/>
            <a:tailEnd/>
          </a:ln>
        </p:spPr>
        <p:txBody>
          <a:bodyPr vert="horz" wrap="square" lIns="92289" tIns="46145" rIns="92289" bIns="46145" numCol="1" anchor="t" anchorCtr="0" compatLnSpc="1">
            <a:prstTxWarp prst="textNoShape">
              <a:avLst/>
            </a:prstTxWarp>
          </a:bodyPr>
          <a:lstStyle>
            <a:lvl1pPr algn="r" defTabSz="922980">
              <a:defRPr sz="1200"/>
            </a:lvl1pPr>
          </a:lstStyle>
          <a:p>
            <a:pPr>
              <a:defRPr/>
            </a:pPr>
            <a:fld id="{3ACF4D11-26AB-4885-8C67-B3C98685654F}" type="datetimeFigureOut">
              <a:rPr lang="en-US"/>
              <a:pPr>
                <a:defRPr/>
              </a:pPr>
              <a:t>5/17/2023</a:t>
            </a:fld>
            <a:endParaRPr lang="en-US" dirty="0"/>
          </a:p>
        </p:txBody>
      </p:sp>
      <p:sp>
        <p:nvSpPr>
          <p:cNvPr id="4" name="Slide Image Placeholder 3"/>
          <p:cNvSpPr>
            <a:spLocks noGrp="1" noRot="1" noChangeAspect="1"/>
          </p:cNvSpPr>
          <p:nvPr>
            <p:ph type="sldImg" idx="2"/>
          </p:nvPr>
        </p:nvSpPr>
        <p:spPr>
          <a:xfrm>
            <a:off x="1162050" y="692150"/>
            <a:ext cx="4610100" cy="3457575"/>
          </a:xfrm>
          <a:prstGeom prst="rect">
            <a:avLst/>
          </a:prstGeom>
          <a:noFill/>
          <a:ln w="12700">
            <a:solidFill>
              <a:prstClr val="black"/>
            </a:solidFill>
          </a:ln>
        </p:spPr>
        <p:txBody>
          <a:bodyPr vert="horz" lIns="90568" tIns="45284" rIns="90568" bIns="45284" rtlCol="0" anchor="ctr"/>
          <a:lstStyle/>
          <a:p>
            <a:pPr lvl="0"/>
            <a:endParaRPr lang="en-US" noProof="0" dirty="0"/>
          </a:p>
        </p:txBody>
      </p:sp>
      <p:sp>
        <p:nvSpPr>
          <p:cNvPr id="5" name="Notes Placeholder 4"/>
          <p:cNvSpPr>
            <a:spLocks noGrp="1"/>
          </p:cNvSpPr>
          <p:nvPr>
            <p:ph type="body" sz="quarter" idx="3"/>
          </p:nvPr>
        </p:nvSpPr>
        <p:spPr bwMode="auto">
          <a:xfrm>
            <a:off x="693895" y="4380433"/>
            <a:ext cx="5546412" cy="4148672"/>
          </a:xfrm>
          <a:prstGeom prst="rect">
            <a:avLst/>
          </a:prstGeom>
          <a:noFill/>
          <a:ln w="9525">
            <a:noFill/>
            <a:miter lim="800000"/>
            <a:headEnd/>
            <a:tailEnd/>
          </a:ln>
        </p:spPr>
        <p:txBody>
          <a:bodyPr vert="horz" wrap="square" lIns="92289" tIns="46145" rIns="92289" bIns="4614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2" y="8756686"/>
            <a:ext cx="3005294" cy="461428"/>
          </a:xfrm>
          <a:prstGeom prst="rect">
            <a:avLst/>
          </a:prstGeom>
          <a:noFill/>
          <a:ln w="9525">
            <a:noFill/>
            <a:miter lim="800000"/>
            <a:headEnd/>
            <a:tailEnd/>
          </a:ln>
        </p:spPr>
        <p:txBody>
          <a:bodyPr vert="horz" wrap="square" lIns="92289" tIns="46145" rIns="92289" bIns="46145" numCol="1" anchor="b" anchorCtr="0" compatLnSpc="1">
            <a:prstTxWarp prst="textNoShape">
              <a:avLst/>
            </a:prstTxWarp>
          </a:bodyPr>
          <a:lstStyle>
            <a:lvl1pPr algn="l" defTabSz="922980">
              <a:defRPr sz="1200"/>
            </a:lvl1pPr>
          </a:lstStyle>
          <a:p>
            <a:pPr>
              <a:defRPr/>
            </a:pPr>
            <a:endParaRPr lang="en-US"/>
          </a:p>
        </p:txBody>
      </p:sp>
      <p:sp>
        <p:nvSpPr>
          <p:cNvPr id="7" name="Slide Number Placeholder 6"/>
          <p:cNvSpPr>
            <a:spLocks noGrp="1"/>
          </p:cNvSpPr>
          <p:nvPr>
            <p:ph type="sldNum" sz="quarter" idx="5"/>
          </p:nvPr>
        </p:nvSpPr>
        <p:spPr bwMode="auto">
          <a:xfrm>
            <a:off x="3927724" y="8756686"/>
            <a:ext cx="3005294" cy="461428"/>
          </a:xfrm>
          <a:prstGeom prst="rect">
            <a:avLst/>
          </a:prstGeom>
          <a:noFill/>
          <a:ln w="9525">
            <a:noFill/>
            <a:miter lim="800000"/>
            <a:headEnd/>
            <a:tailEnd/>
          </a:ln>
        </p:spPr>
        <p:txBody>
          <a:bodyPr vert="horz" wrap="square" lIns="92289" tIns="46145" rIns="92289" bIns="46145" numCol="1" anchor="b" anchorCtr="0" compatLnSpc="1">
            <a:prstTxWarp prst="textNoShape">
              <a:avLst/>
            </a:prstTxWarp>
          </a:bodyPr>
          <a:lstStyle>
            <a:lvl1pPr algn="r" defTabSz="922980">
              <a:defRPr sz="1200"/>
            </a:lvl1pPr>
          </a:lstStyle>
          <a:p>
            <a:pPr>
              <a:defRPr/>
            </a:pPr>
            <a:fld id="{B3904DA3-8C50-4B45-8BF4-106021A69EAB}" type="slidenum">
              <a:rPr lang="en-US"/>
              <a:pPr>
                <a:defRPr/>
              </a:pPr>
              <a:t>‹#›</a:t>
            </a:fld>
            <a:endParaRPr lang="en-US" dirty="0"/>
          </a:p>
        </p:txBody>
      </p:sp>
    </p:spTree>
    <p:extLst>
      <p:ext uri="{BB962C8B-B14F-4D97-AF65-F5344CB8AC3E}">
        <p14:creationId xmlns:p14="http://schemas.microsoft.com/office/powerpoint/2010/main" val="212566167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Mike:</a:t>
            </a:r>
            <a:r>
              <a:rPr lang="en-US" baseline="0" dirty="0"/>
              <a:t> Introduce yourself and explain that this presentation is going to provide an overview of TURA program services. Encourage them to share information about our services with their constituents, and to let us know what they’re hearing about constituents’ needs. </a:t>
            </a:r>
            <a:endParaRPr lang="en-US" dirty="0"/>
          </a:p>
        </p:txBody>
      </p:sp>
      <p:sp>
        <p:nvSpPr>
          <p:cNvPr id="4" name="Slide Number Placeholder 3"/>
          <p:cNvSpPr>
            <a:spLocks noGrp="1"/>
          </p:cNvSpPr>
          <p:nvPr>
            <p:ph type="sldNum" sz="quarter" idx="10"/>
          </p:nvPr>
        </p:nvSpPr>
        <p:spPr/>
        <p:txBody>
          <a:bodyPr/>
          <a:lstStyle/>
          <a:p>
            <a:pPr>
              <a:defRPr/>
            </a:pPr>
            <a:fld id="{B3904DA3-8C50-4B45-8BF4-106021A69EAB}" type="slidenum">
              <a:rPr lang="en-US" smtClean="0"/>
              <a:pPr>
                <a:defRPr/>
              </a:pPr>
              <a:t>1</a:t>
            </a:fld>
            <a:endParaRPr lang="en-US" dirty="0"/>
          </a:p>
        </p:txBody>
      </p:sp>
    </p:spTree>
    <p:extLst>
      <p:ext uri="{BB962C8B-B14F-4D97-AF65-F5344CB8AC3E}">
        <p14:creationId xmlns:p14="http://schemas.microsoft.com/office/powerpoint/2010/main" val="31867417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mn-lt"/>
              </a:rPr>
              <a:t>Safer oligosaccharide-based surfactants as an alternative to </a:t>
            </a:r>
            <a:r>
              <a:rPr lang="en-US" dirty="0" err="1">
                <a:latin typeface="+mn-lt"/>
              </a:rPr>
              <a:t>octylphenol</a:t>
            </a:r>
            <a:r>
              <a:rPr lang="en-US" dirty="0">
                <a:latin typeface="+mn-lt"/>
              </a:rPr>
              <a:t> </a:t>
            </a:r>
            <a:r>
              <a:rPr lang="en-US" dirty="0" err="1">
                <a:latin typeface="+mn-lt"/>
              </a:rPr>
              <a:t>ethoxylates</a:t>
            </a:r>
            <a:r>
              <a:rPr lang="en-US" dirty="0">
                <a:latin typeface="+mn-lt"/>
              </a:rPr>
              <a:t> in medical device applications</a:t>
            </a:r>
          </a:p>
          <a:p>
            <a:pPr lvl="1"/>
            <a:r>
              <a:rPr lang="en-US" dirty="0">
                <a:latin typeface="+mn-lt"/>
              </a:rPr>
              <a:t>Partnership with Siemens Healthcare Diagnostics</a:t>
            </a:r>
          </a:p>
          <a:p>
            <a:pPr>
              <a:spcBef>
                <a:spcPts val="1187"/>
              </a:spcBef>
            </a:pPr>
            <a:r>
              <a:rPr lang="en-US" dirty="0">
                <a:latin typeface="+mn-lt"/>
              </a:rPr>
              <a:t>Lower toxicity solvents for contact adhesives</a:t>
            </a:r>
          </a:p>
          <a:p>
            <a:pPr lvl="1"/>
            <a:r>
              <a:rPr lang="en-US" dirty="0">
                <a:latin typeface="+mn-lt"/>
              </a:rPr>
              <a:t>Partnership with ITW Polymers Sealants</a:t>
            </a:r>
          </a:p>
          <a:p>
            <a:pPr>
              <a:spcBef>
                <a:spcPts val="1187"/>
              </a:spcBef>
            </a:pPr>
            <a:r>
              <a:rPr lang="en-US" dirty="0">
                <a:latin typeface="+mn-lt"/>
              </a:rPr>
              <a:t>Safer alternatives to methylene chloride paint strippers for consumer use</a:t>
            </a:r>
          </a:p>
          <a:p>
            <a:pPr lvl="1">
              <a:spcBef>
                <a:spcPts val="593"/>
              </a:spcBef>
            </a:pPr>
            <a:r>
              <a:rPr lang="en-US" dirty="0">
                <a:latin typeface="+mn-lt"/>
              </a:rPr>
              <a:t>Partnership with </a:t>
            </a:r>
            <a:r>
              <a:rPr lang="en-US" dirty="0" err="1">
                <a:latin typeface="+mn-lt"/>
              </a:rPr>
              <a:t>Savogran</a:t>
            </a:r>
            <a:endParaRPr lang="en-US" dirty="0">
              <a:latin typeface="+mn-lt"/>
            </a:endParaRPr>
          </a:p>
          <a:p>
            <a:endParaRPr lang="en-US" dirty="0"/>
          </a:p>
        </p:txBody>
      </p:sp>
      <p:sp>
        <p:nvSpPr>
          <p:cNvPr id="4" name="Slide Number Placeholder 3"/>
          <p:cNvSpPr>
            <a:spLocks noGrp="1"/>
          </p:cNvSpPr>
          <p:nvPr>
            <p:ph type="sldNum" sz="quarter" idx="10"/>
          </p:nvPr>
        </p:nvSpPr>
        <p:spPr/>
        <p:txBody>
          <a:bodyPr/>
          <a:lstStyle/>
          <a:p>
            <a:fld id="{046C890B-7420-42C6-A915-9877051D3419}" type="slidenum">
              <a:rPr lang="en-US" smtClean="0"/>
              <a:t>11</a:t>
            </a:fld>
            <a:endParaRPr lang="en-US"/>
          </a:p>
        </p:txBody>
      </p:sp>
    </p:spTree>
    <p:extLst>
      <p:ext uri="{BB962C8B-B14F-4D97-AF65-F5344CB8AC3E}">
        <p14:creationId xmlns:p14="http://schemas.microsoft.com/office/powerpoint/2010/main" val="37484807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Switch to Rachel here</a:t>
            </a:r>
          </a:p>
        </p:txBody>
      </p:sp>
      <p:sp>
        <p:nvSpPr>
          <p:cNvPr id="4" name="Slide Number Placeholder 3"/>
          <p:cNvSpPr>
            <a:spLocks noGrp="1"/>
          </p:cNvSpPr>
          <p:nvPr>
            <p:ph type="sldNum" sz="quarter" idx="10"/>
          </p:nvPr>
        </p:nvSpPr>
        <p:spPr/>
        <p:txBody>
          <a:bodyPr/>
          <a:lstStyle/>
          <a:p>
            <a:pPr>
              <a:defRPr/>
            </a:pPr>
            <a:fld id="{B3904DA3-8C50-4B45-8BF4-106021A69EAB}" type="slidenum">
              <a:rPr lang="en-US" smtClean="0"/>
              <a:pPr>
                <a:defRPr/>
              </a:pPr>
              <a:t>14</a:t>
            </a:fld>
            <a:endParaRPr lang="en-US" dirty="0"/>
          </a:p>
        </p:txBody>
      </p:sp>
    </p:spTree>
    <p:extLst>
      <p:ext uri="{BB962C8B-B14F-4D97-AF65-F5344CB8AC3E}">
        <p14:creationId xmlns:p14="http://schemas.microsoft.com/office/powerpoint/2010/main" val="13701967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3904DA3-8C50-4B45-8BF4-106021A69EAB}" type="slidenum">
              <a:rPr lang="en-US" smtClean="0"/>
              <a:pPr>
                <a:defRPr/>
              </a:pPr>
              <a:t>15</a:t>
            </a:fld>
            <a:endParaRPr lang="en-US" dirty="0"/>
          </a:p>
        </p:txBody>
      </p:sp>
    </p:spTree>
    <p:extLst>
      <p:ext uri="{BB962C8B-B14F-4D97-AF65-F5344CB8AC3E}">
        <p14:creationId xmlns:p14="http://schemas.microsoft.com/office/powerpoint/2010/main" val="31867417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a:t>The TURA program</a:t>
            </a:r>
            <a:r>
              <a:rPr lang="en-US" i="1" baseline="0" dirty="0"/>
              <a:t> helps companies reduce toxics at the source. The benefit of this is that if you don’t use the toxic to begin with, then you don’t need to recycle, treat it, or dispose of it. And you reduce any health and safety effects from the start. </a:t>
            </a:r>
            <a:endParaRPr lang="en-US" i="1" dirty="0"/>
          </a:p>
        </p:txBody>
      </p:sp>
      <p:sp>
        <p:nvSpPr>
          <p:cNvPr id="4" name="Slide Number Placeholder 3"/>
          <p:cNvSpPr>
            <a:spLocks noGrp="1"/>
          </p:cNvSpPr>
          <p:nvPr>
            <p:ph type="sldNum" sz="quarter" idx="10"/>
          </p:nvPr>
        </p:nvSpPr>
        <p:spPr/>
        <p:txBody>
          <a:bodyPr/>
          <a:lstStyle/>
          <a:p>
            <a:pPr>
              <a:defRPr/>
            </a:pPr>
            <a:fld id="{B3904DA3-8C50-4B45-8BF4-106021A69EAB}" type="slidenum">
              <a:rPr lang="en-US" smtClean="0"/>
              <a:pPr>
                <a:defRPr/>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i="1" dirty="0"/>
              <a:t>Mike: </a:t>
            </a:r>
          </a:p>
          <a:p>
            <a:pPr marL="169561" indent="-169561">
              <a:buFont typeface="Arial" charset="0"/>
              <a:buChar char="•"/>
            </a:pPr>
            <a:r>
              <a:rPr lang="en-US" b="1" i="1" dirty="0"/>
              <a:t>Reporting: </a:t>
            </a:r>
            <a:r>
              <a:rPr lang="en-US" i="1" dirty="0"/>
              <a:t>Explain the importance</a:t>
            </a:r>
            <a:r>
              <a:rPr lang="en-US" i="1" baseline="0" dirty="0"/>
              <a:t> of USE REPORTING, rather than just reporting on releases (provides additional information on how the facility works, helps identify hazards for workers, facilitates planning to reduce toxics from the start)</a:t>
            </a:r>
          </a:p>
          <a:p>
            <a:pPr marL="169561" indent="-169561">
              <a:buFont typeface="Arial" charset="0"/>
              <a:buChar char="•"/>
            </a:pPr>
            <a:r>
              <a:rPr lang="en-US" b="1" i="1" baseline="0" dirty="0"/>
              <a:t>Fee</a:t>
            </a:r>
            <a:r>
              <a:rPr lang="en-US" i="1" baseline="0" dirty="0"/>
              <a:t>: Explain this fee is what funds the program services.</a:t>
            </a:r>
          </a:p>
          <a:p>
            <a:pPr marL="169561" indent="-169561">
              <a:buFont typeface="Arial" charset="0"/>
              <a:buChar char="•"/>
            </a:pPr>
            <a:r>
              <a:rPr lang="en-US" b="1" i="1" baseline="0" dirty="0"/>
              <a:t>Planning</a:t>
            </a:r>
            <a:r>
              <a:rPr lang="en-US" i="1" baseline="0" dirty="0"/>
              <a:t>: Mention/explain the role of TUR planners. </a:t>
            </a:r>
            <a:endParaRPr lang="en-US" i="1" dirty="0"/>
          </a:p>
          <a:p>
            <a:endParaRPr lang="en-US" i="1" dirty="0"/>
          </a:p>
          <a:p>
            <a:r>
              <a:rPr lang="en-US" i="1" dirty="0"/>
              <a:t>However, companies DO NOT HAVE TO reduce toxic chemical</a:t>
            </a:r>
            <a:r>
              <a:rPr lang="en-US" i="1" baseline="0" dirty="0"/>
              <a:t> use if it doesn’t make economic sense. Companies choose whether or not they make the reductions. The data how that companies have reduced.</a:t>
            </a:r>
          </a:p>
          <a:p>
            <a:endParaRPr lang="en-US" i="1" baseline="0" dirty="0"/>
          </a:p>
          <a:p>
            <a:r>
              <a:rPr lang="en-US" i="1" baseline="0" dirty="0"/>
              <a:t>Reporting – About use, not just emissions. </a:t>
            </a:r>
          </a:p>
          <a:p>
            <a:r>
              <a:rPr lang="en-US" i="1" baseline="0" dirty="0"/>
              <a:t>Fees – Funds support services.</a:t>
            </a:r>
          </a:p>
          <a:p>
            <a:r>
              <a:rPr lang="en-US" i="1" baseline="0" dirty="0"/>
              <a:t>Planning – businesses look at how they are using chemicals and see where they could shift.</a:t>
            </a:r>
          </a:p>
          <a:p>
            <a:endParaRPr lang="en-US" i="1" baseline="0" dirty="0"/>
          </a:p>
          <a:p>
            <a:r>
              <a:rPr lang="en-US" i="1" baseline="0" dirty="0"/>
              <a:t>Data show…</a:t>
            </a:r>
          </a:p>
          <a:p>
            <a:endParaRPr lang="en-US" i="1" baseline="0" dirty="0"/>
          </a:p>
          <a:p>
            <a:r>
              <a:rPr lang="en-US" i="0" baseline="0" dirty="0"/>
              <a:t>Add emissions chart; 91 percent decline/downward pointing arrow.</a:t>
            </a:r>
          </a:p>
          <a:p>
            <a:endParaRPr lang="en-US" i="1" dirty="0"/>
          </a:p>
        </p:txBody>
      </p:sp>
      <p:sp>
        <p:nvSpPr>
          <p:cNvPr id="4" name="Slide Number Placeholder 3"/>
          <p:cNvSpPr>
            <a:spLocks noGrp="1"/>
          </p:cNvSpPr>
          <p:nvPr>
            <p:ph type="sldNum" sz="quarter" idx="10"/>
          </p:nvPr>
        </p:nvSpPr>
        <p:spPr/>
        <p:txBody>
          <a:bodyPr/>
          <a:lstStyle/>
          <a:p>
            <a:pPr>
              <a:defRPr/>
            </a:pPr>
            <a:fld id="{B3904DA3-8C50-4B45-8BF4-106021A69EAB}" type="slidenum">
              <a:rPr lang="en-US" smtClean="0"/>
              <a:pPr>
                <a:defRPr/>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i="1" baseline="0" dirty="0"/>
          </a:p>
          <a:p>
            <a:r>
              <a:rPr lang="en-US" i="1" baseline="0" dirty="0"/>
              <a:t>The law established TURI and the Office of Technical Assistance. We work with MassDEP to implement the law.</a:t>
            </a:r>
          </a:p>
          <a:p>
            <a:endParaRPr lang="en-US" dirty="0"/>
          </a:p>
        </p:txBody>
      </p:sp>
      <p:sp>
        <p:nvSpPr>
          <p:cNvPr id="4" name="Slide Number Placeholder 3"/>
          <p:cNvSpPr>
            <a:spLocks noGrp="1"/>
          </p:cNvSpPr>
          <p:nvPr>
            <p:ph type="sldNum" sz="quarter" idx="10"/>
          </p:nvPr>
        </p:nvSpPr>
        <p:spPr/>
        <p:txBody>
          <a:bodyPr/>
          <a:lstStyle/>
          <a:p>
            <a:pPr>
              <a:defRPr/>
            </a:pPr>
            <a:fld id="{B3904DA3-8C50-4B45-8BF4-106021A69EAB}" type="slidenum">
              <a:rPr lang="en-US" smtClean="0"/>
              <a:pPr>
                <a:defRPr/>
              </a:pPr>
              <a:t>4</a:t>
            </a:fld>
            <a:endParaRPr lang="en-US" dirty="0"/>
          </a:p>
        </p:txBody>
      </p:sp>
    </p:spTree>
    <p:extLst>
      <p:ext uri="{BB962C8B-B14F-4D97-AF65-F5344CB8AC3E}">
        <p14:creationId xmlns:p14="http://schemas.microsoft.com/office/powerpoint/2010/main" val="35838769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a:t>TURA was passed</a:t>
            </a:r>
            <a:r>
              <a:rPr lang="en-US" i="1" baseline="0" dirty="0"/>
              <a:t> into Massachusetts law in 1989. Recently celebrated 25 years by honoring companies for their significant accomplishments in reducing </a:t>
            </a:r>
            <a:r>
              <a:rPr lang="en-US" i="1" baseline="0" dirty="0">
                <a:latin typeface="Symbol" pitchFamily="18" charset="2"/>
              </a:rPr>
              <a:t>toxics</a:t>
            </a:r>
            <a:r>
              <a:rPr lang="en-US" i="1" baseline="0" dirty="0"/>
              <a:t> and conserving resources.</a:t>
            </a:r>
            <a:endParaRPr lang="en-US" i="1" baseline="0" dirty="0">
              <a:latin typeface="Symbol" pitchFamily="18" charset="2"/>
            </a:endParaRPr>
          </a:p>
          <a:p>
            <a:endParaRPr lang="en-US" i="1" baseline="0" dirty="0">
              <a:latin typeface="Symbol" pitchFamily="18" charset="2"/>
            </a:endParaRPr>
          </a:p>
          <a:p>
            <a:endParaRPr lang="en-US" i="1" baseline="0" dirty="0">
              <a:latin typeface="Symbol" pitchFamily="18" charset="2"/>
            </a:endParaRPr>
          </a:p>
        </p:txBody>
      </p:sp>
      <p:sp>
        <p:nvSpPr>
          <p:cNvPr id="4" name="Slide Number Placeholder 3"/>
          <p:cNvSpPr>
            <a:spLocks noGrp="1"/>
          </p:cNvSpPr>
          <p:nvPr>
            <p:ph type="sldNum" sz="quarter" idx="10"/>
          </p:nvPr>
        </p:nvSpPr>
        <p:spPr/>
        <p:txBody>
          <a:bodyPr/>
          <a:lstStyle/>
          <a:p>
            <a:pPr>
              <a:defRPr/>
            </a:pPr>
            <a:fld id="{B3904DA3-8C50-4B45-8BF4-106021A69EAB}" type="slidenum">
              <a:rPr lang="en-US" smtClean="0"/>
              <a:pPr>
                <a:defRPr/>
              </a:pPr>
              <a:t>5</a:t>
            </a:fld>
            <a:endParaRPr lang="en-US" dirty="0"/>
          </a:p>
        </p:txBody>
      </p:sp>
    </p:spTree>
    <p:extLst>
      <p:ext uri="{BB962C8B-B14F-4D97-AF65-F5344CB8AC3E}">
        <p14:creationId xmlns:p14="http://schemas.microsoft.com/office/powerpoint/2010/main" val="968182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3904DA3-8C50-4B45-8BF4-106021A69EAB}" type="slidenum">
              <a:rPr lang="en-US" smtClean="0"/>
              <a:pPr>
                <a:defRPr/>
              </a:pPr>
              <a:t>6</a:t>
            </a:fld>
            <a:endParaRPr lang="en-US" dirty="0"/>
          </a:p>
        </p:txBody>
      </p:sp>
    </p:spTree>
    <p:extLst>
      <p:ext uri="{BB962C8B-B14F-4D97-AF65-F5344CB8AC3E}">
        <p14:creationId xmlns:p14="http://schemas.microsoft.com/office/powerpoint/2010/main" val="28970042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a:t>Re: policy, mention that if</a:t>
            </a:r>
            <a:r>
              <a:rPr lang="en-US" i="1" baseline="0" dirty="0"/>
              <a:t> they would like to learn about current developments at the federal level (TSCA reform), they can check with Rachel</a:t>
            </a:r>
            <a:endParaRPr lang="en-US" i="1" dirty="0"/>
          </a:p>
        </p:txBody>
      </p:sp>
      <p:sp>
        <p:nvSpPr>
          <p:cNvPr id="4" name="Slide Number Placeholder 3"/>
          <p:cNvSpPr>
            <a:spLocks noGrp="1"/>
          </p:cNvSpPr>
          <p:nvPr>
            <p:ph type="sldNum" sz="quarter" idx="10"/>
          </p:nvPr>
        </p:nvSpPr>
        <p:spPr/>
        <p:txBody>
          <a:bodyPr/>
          <a:lstStyle/>
          <a:p>
            <a:pPr>
              <a:defRPr/>
            </a:pPr>
            <a:fld id="{B3904DA3-8C50-4B45-8BF4-106021A69EAB}" type="slidenum">
              <a:rPr lang="en-US" smtClean="0"/>
              <a:pPr>
                <a:defRPr/>
              </a:pPr>
              <a:t>8</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Joy summarizes grants, why we award the grants</a:t>
            </a:r>
            <a:r>
              <a:rPr lang="en-US" baseline="0"/>
              <a:t> (</a:t>
            </a:r>
            <a:r>
              <a:rPr lang="en-US"/>
              <a:t>goal</a:t>
            </a:r>
            <a:r>
              <a:rPr lang="en-US" baseline="0"/>
              <a:t> of comm grant program), example of the type of activities organizations do.</a:t>
            </a:r>
          </a:p>
          <a:p>
            <a:endParaRPr lang="en-US" baseline="0"/>
          </a:p>
          <a:p>
            <a:r>
              <a:rPr lang="en-US" i="1" baseline="0"/>
              <a:t>Our grant deadline is typically the end of June so be sure to let any organizations in your district know about the grants.</a:t>
            </a:r>
          </a:p>
          <a:p>
            <a:endParaRPr lang="en-US" i="1" baseline="0"/>
          </a:p>
          <a:p>
            <a:endParaRPr lang="en-US" i="1" dirty="0"/>
          </a:p>
        </p:txBody>
      </p:sp>
      <p:sp>
        <p:nvSpPr>
          <p:cNvPr id="4" name="Slide Number Placeholder 3"/>
          <p:cNvSpPr>
            <a:spLocks noGrp="1"/>
          </p:cNvSpPr>
          <p:nvPr>
            <p:ph type="sldNum" sz="quarter" idx="10"/>
          </p:nvPr>
        </p:nvSpPr>
        <p:spPr/>
        <p:txBody>
          <a:bodyPr/>
          <a:lstStyle/>
          <a:p>
            <a:pPr>
              <a:defRPr/>
            </a:pPr>
            <a:fld id="{B3904DA3-8C50-4B45-8BF4-106021A69EAB}" type="slidenum">
              <a:rPr lang="en-US" smtClean="0"/>
              <a:pPr>
                <a:defRPr/>
              </a:pPr>
              <a:t>9</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i="1" dirty="0"/>
          </a:p>
        </p:txBody>
      </p:sp>
      <p:sp>
        <p:nvSpPr>
          <p:cNvPr id="4" name="Slide Number Placeholder 3"/>
          <p:cNvSpPr>
            <a:spLocks noGrp="1"/>
          </p:cNvSpPr>
          <p:nvPr>
            <p:ph type="sldNum" sz="quarter" idx="10"/>
          </p:nvPr>
        </p:nvSpPr>
        <p:spPr/>
        <p:txBody>
          <a:bodyPr/>
          <a:lstStyle/>
          <a:p>
            <a:pPr>
              <a:defRPr/>
            </a:pPr>
            <a:fld id="{B3904DA3-8C50-4B45-8BF4-106021A69EAB}" type="slidenum">
              <a:rPr lang="en-US" smtClean="0"/>
              <a:pPr>
                <a:defRPr/>
              </a:pPr>
              <a:t>10</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5" name="Picture 1035" descr="TURI Banner July 2011"/>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9144000" cy="159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294803" y="2130425"/>
            <a:ext cx="8555581" cy="1470025"/>
          </a:xfrm>
        </p:spPr>
        <p:txBody>
          <a:bodyPr/>
          <a:lstStyle>
            <a:lvl1pPr algn="ctr">
              <a:defRPr b="1">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lumMod val="6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7" name="TextBox 6"/>
          <p:cNvSpPr txBox="1"/>
          <p:nvPr userDrawn="1"/>
        </p:nvSpPr>
        <p:spPr>
          <a:xfrm>
            <a:off x="142404" y="6521370"/>
            <a:ext cx="3975768" cy="246221"/>
          </a:xfrm>
          <a:prstGeom prst="rect">
            <a:avLst/>
          </a:prstGeom>
          <a:noFill/>
        </p:spPr>
        <p:txBody>
          <a:bodyPr wrap="none" rtlCol="0">
            <a:spAutoFit/>
          </a:bodyPr>
          <a:lstStyle/>
          <a:p>
            <a:r>
              <a:rPr lang="en-US" sz="1000" dirty="0">
                <a:solidFill>
                  <a:schemeClr val="bg1">
                    <a:lumMod val="50000"/>
                  </a:schemeClr>
                </a:solidFill>
                <a:latin typeface="Myriad Pro Light" pitchFamily="34" charset="0"/>
              </a:rPr>
              <a:t>© Toxics Use</a:t>
            </a:r>
            <a:r>
              <a:rPr lang="en-US" sz="1000" baseline="0" dirty="0">
                <a:solidFill>
                  <a:schemeClr val="bg1">
                    <a:lumMod val="50000"/>
                  </a:schemeClr>
                </a:solidFill>
                <a:latin typeface="Myriad Pro Light" pitchFamily="34" charset="0"/>
              </a:rPr>
              <a:t> Reduction Institute   University of Massachusetts Lowell</a:t>
            </a:r>
            <a:endParaRPr lang="en-US" sz="1000" dirty="0">
              <a:solidFill>
                <a:schemeClr val="bg1">
                  <a:lumMod val="50000"/>
                </a:schemeClr>
              </a:solidFill>
              <a:latin typeface="Myriad Pro Light" pitchFamily="34" charset="0"/>
            </a:endParaRPr>
          </a:p>
        </p:txBody>
      </p:sp>
      <p:sp>
        <p:nvSpPr>
          <p:cNvPr id="8" name="Rectangle 7"/>
          <p:cNvSpPr/>
          <p:nvPr userDrawn="1"/>
        </p:nvSpPr>
        <p:spPr>
          <a:xfrm>
            <a:off x="0" y="6425024"/>
            <a:ext cx="9144000" cy="438912"/>
          </a:xfrm>
          <a:prstGeom prst="rect">
            <a:avLst/>
          </a:prstGeom>
          <a:gradFill>
            <a:gsLst>
              <a:gs pos="0">
                <a:schemeClr val="tx2"/>
              </a:gs>
              <a:gs pos="80000">
                <a:schemeClr val="tx2">
                  <a:lumMod val="60000"/>
                  <a:lumOff val="40000"/>
                </a:schemeClr>
              </a:gs>
              <a:gs pos="100000">
                <a:schemeClr val="tx2">
                  <a:lumMod val="20000"/>
                  <a:lumOff val="80000"/>
                </a:schemeClr>
              </a:gs>
            </a:gsLst>
            <a:lin ang="16200000" scaled="0"/>
          </a:gra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noAutofit/>
          </a:bodyPr>
          <a:lstStyle/>
          <a:p>
            <a:pPr lvl="0"/>
            <a:endParaRPr lang="en-US" sz="1800" b="1" dirty="0">
              <a:solidFill>
                <a:schemeClr val="tx1"/>
              </a:solidFill>
            </a:endParaRPr>
          </a:p>
        </p:txBody>
      </p:sp>
      <p:sp>
        <p:nvSpPr>
          <p:cNvPr id="9" name="TextBox 8"/>
          <p:cNvSpPr txBox="1"/>
          <p:nvPr userDrawn="1"/>
        </p:nvSpPr>
        <p:spPr>
          <a:xfrm>
            <a:off x="145293" y="6519446"/>
            <a:ext cx="6622326" cy="338554"/>
          </a:xfrm>
          <a:prstGeom prst="rect">
            <a:avLst/>
          </a:prstGeom>
          <a:noFill/>
        </p:spPr>
        <p:txBody>
          <a:bodyPr wrap="none" rtlCol="0">
            <a:spAutoFit/>
          </a:bodyPr>
          <a:lstStyle/>
          <a:p>
            <a:r>
              <a:rPr lang="en-US" sz="1600" spc="280" dirty="0">
                <a:solidFill>
                  <a:schemeClr val="bg1"/>
                </a:solidFill>
                <a:latin typeface="Cambria"/>
                <a:cs typeface="Cambria"/>
              </a:rPr>
              <a:t>Making Massachusetts a Safer Place to Live and Work</a:t>
            </a:r>
          </a:p>
        </p:txBody>
      </p:sp>
    </p:spTree>
    <p:extLst>
      <p:ext uri="{BB962C8B-B14F-4D97-AF65-F5344CB8AC3E}">
        <p14:creationId xmlns:p14="http://schemas.microsoft.com/office/powerpoint/2010/main" val="9345464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8" name="Rectangle 7"/>
          <p:cNvSpPr/>
          <p:nvPr userDrawn="1"/>
        </p:nvSpPr>
        <p:spPr>
          <a:xfrm>
            <a:off x="0" y="6425024"/>
            <a:ext cx="9144000" cy="438912"/>
          </a:xfrm>
          <a:prstGeom prst="rect">
            <a:avLst/>
          </a:prstGeom>
          <a:gradFill>
            <a:gsLst>
              <a:gs pos="0">
                <a:schemeClr val="tx2"/>
              </a:gs>
              <a:gs pos="80000">
                <a:schemeClr val="tx2">
                  <a:lumMod val="60000"/>
                  <a:lumOff val="40000"/>
                </a:schemeClr>
              </a:gs>
              <a:gs pos="100000">
                <a:schemeClr val="tx2">
                  <a:lumMod val="20000"/>
                  <a:lumOff val="80000"/>
                </a:schemeClr>
              </a:gs>
            </a:gsLst>
            <a:lin ang="16200000" scaled="0"/>
          </a:gra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noAutofit/>
          </a:bodyPr>
          <a:lstStyle/>
          <a:p>
            <a:pPr lvl="0"/>
            <a:endParaRPr lang="en-US" sz="1800" b="1" dirty="0">
              <a:solidFill>
                <a:schemeClr val="tx1"/>
              </a:solidFill>
            </a:endParaRPr>
          </a:p>
        </p:txBody>
      </p:sp>
      <p:sp>
        <p:nvSpPr>
          <p:cNvPr id="6" name="Slide Number Placeholder 5"/>
          <p:cNvSpPr txBox="1">
            <a:spLocks/>
          </p:cNvSpPr>
          <p:nvPr/>
        </p:nvSpPr>
        <p:spPr>
          <a:xfrm>
            <a:off x="8600332" y="6568281"/>
            <a:ext cx="447675" cy="152400"/>
          </a:xfrm>
          <a:prstGeom prst="rect">
            <a:avLst/>
          </a:prstGeom>
        </p:spPr>
        <p:txBody>
          <a:bodyPr anchor="ctr"/>
          <a:lstStyle>
            <a:lvl1pPr algn="r">
              <a:defRPr sz="1200" smtClean="0">
                <a:solidFill>
                  <a:schemeClr val="tx1">
                    <a:tint val="75000"/>
                  </a:schemeClr>
                </a:solidFill>
                <a:latin typeface="Arial" charset="0"/>
                <a:ea typeface="ＭＳ Ｐゴシック" charset="-128"/>
                <a:cs typeface="+mn-cs"/>
              </a:defRPr>
            </a:lvl1pPr>
          </a:lstStyle>
          <a:p>
            <a:pPr>
              <a:defRPr/>
            </a:pPr>
            <a:fld id="{C1F9B9C2-EB28-44F2-8C8D-4A1518CE53ED}" type="slidenum">
              <a:rPr lang="en-US" sz="1000">
                <a:solidFill>
                  <a:schemeClr val="accent1">
                    <a:lumMod val="75000"/>
                  </a:schemeClr>
                </a:solidFill>
              </a:rPr>
              <a:pPr>
                <a:defRPr/>
              </a:pPr>
              <a:t>‹#›</a:t>
            </a:fld>
            <a:endParaRPr lang="en-US" sz="1000" dirty="0">
              <a:solidFill>
                <a:schemeClr val="accent1">
                  <a:lumMod val="75000"/>
                </a:schemeClr>
              </a:solidFill>
            </a:endParaRPr>
          </a:p>
        </p:txBody>
      </p:sp>
      <p:sp>
        <p:nvSpPr>
          <p:cNvPr id="2" name="Title 1"/>
          <p:cNvSpPr>
            <a:spLocks noGrp="1"/>
          </p:cNvSpPr>
          <p:nvPr>
            <p:ph type="title"/>
          </p:nvPr>
        </p:nvSpPr>
        <p:spPr/>
        <p:txBody>
          <a:bodyPr/>
          <a:lstStyle>
            <a:lvl1pPr>
              <a:defRPr sz="4000" b="1">
                <a:latin typeface="Calibri" panose="020F0502020204030204"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chemeClr val="tx1"/>
                </a:solidFill>
                <a:latin typeface="Calibri" panose="020F0502020204030204" pitchFamily="34" charset="0"/>
              </a:defRPr>
            </a:lvl1pPr>
            <a:lvl2pPr>
              <a:defRPr>
                <a:solidFill>
                  <a:schemeClr val="tx2"/>
                </a:solidFill>
                <a:latin typeface="Calibri" panose="020F0502020204030204" pitchFamily="34" charset="0"/>
              </a:defRPr>
            </a:lvl2pPr>
            <a:lvl3pPr>
              <a:defRPr>
                <a:latin typeface="Calibri" panose="020F0502020204030204" pitchFamily="34" charset="0"/>
              </a:defRPr>
            </a:lvl3pPr>
            <a:lvl4pPr>
              <a:defRPr>
                <a:solidFill>
                  <a:schemeClr val="tx1"/>
                </a:solidFill>
                <a:latin typeface="Calibri" panose="020F0502020204030204" pitchFamily="34" charset="0"/>
              </a:defRPr>
            </a:lvl4pPr>
            <a:lvl5pPr>
              <a:defRPr>
                <a:solidFill>
                  <a:schemeClr val="tx2"/>
                </a:solidFill>
                <a:latin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Box 8"/>
          <p:cNvSpPr txBox="1"/>
          <p:nvPr userDrawn="1"/>
        </p:nvSpPr>
        <p:spPr>
          <a:xfrm>
            <a:off x="156532" y="6519446"/>
            <a:ext cx="6622326" cy="338554"/>
          </a:xfrm>
          <a:prstGeom prst="rect">
            <a:avLst/>
          </a:prstGeom>
          <a:noFill/>
        </p:spPr>
        <p:txBody>
          <a:bodyPr wrap="none" rtlCol="0">
            <a:spAutoFit/>
          </a:bodyPr>
          <a:lstStyle/>
          <a:p>
            <a:r>
              <a:rPr lang="en-US" sz="1600" spc="280" dirty="0">
                <a:solidFill>
                  <a:schemeClr val="bg1"/>
                </a:solidFill>
                <a:latin typeface="Cambria"/>
                <a:cs typeface="Cambria"/>
              </a:rPr>
              <a:t>Making Massachusetts a Safer Place to Live and Work</a:t>
            </a:r>
          </a:p>
        </p:txBody>
      </p:sp>
    </p:spTree>
    <p:extLst>
      <p:ext uri="{BB962C8B-B14F-4D97-AF65-F5344CB8AC3E}">
        <p14:creationId xmlns:p14="http://schemas.microsoft.com/office/powerpoint/2010/main" val="1906469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none" baseline="0">
                <a:latin typeface="Myriad Pro"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6E6E6E"/>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0151141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b="1">
                <a:latin typeface="Myriad Pro"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atin typeface="Myriad Pro" pitchFamily="34" charset="0"/>
              </a:defRPr>
            </a:lvl1pPr>
            <a:lvl2pPr>
              <a:defRPr sz="2400">
                <a:latin typeface="Myriad Pro" pitchFamily="34" charset="0"/>
              </a:defRPr>
            </a:lvl2pPr>
            <a:lvl3pPr>
              <a:defRPr sz="2000">
                <a:latin typeface="Myriad Pro" pitchFamily="34" charset="0"/>
              </a:defRPr>
            </a:lvl3pPr>
            <a:lvl4pPr>
              <a:defRPr sz="1800">
                <a:latin typeface="Myriad Pro" pitchFamily="34" charset="0"/>
              </a:defRPr>
            </a:lvl4pPr>
            <a:lvl5pPr>
              <a:defRPr sz="1800">
                <a:latin typeface="Myriad Pro"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atin typeface="Myriad Pro" pitchFamily="34" charset="0"/>
              </a:defRPr>
            </a:lvl1pPr>
            <a:lvl2pPr>
              <a:defRPr sz="2400">
                <a:latin typeface="Myriad Pro" pitchFamily="34" charset="0"/>
              </a:defRPr>
            </a:lvl2pPr>
            <a:lvl3pPr>
              <a:defRPr sz="2000">
                <a:latin typeface="Myriad Pro" pitchFamily="34" charset="0"/>
              </a:defRPr>
            </a:lvl3pPr>
            <a:lvl4pPr>
              <a:defRPr sz="1800">
                <a:latin typeface="Myriad Pro" pitchFamily="34" charset="0"/>
              </a:defRPr>
            </a:lvl4pPr>
            <a:lvl5pPr>
              <a:defRPr sz="1800">
                <a:latin typeface="Myriad Pro"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916525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553760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02862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1_Title and Content">
    <p:bg>
      <p:bgPr>
        <a:gradFill>
          <a:gsLst>
            <a:gs pos="0">
              <a:schemeClr val="tx1">
                <a:lumMod val="50000"/>
              </a:schemeClr>
            </a:gs>
            <a:gs pos="100000">
              <a:schemeClr val="tx1">
                <a:lumMod val="75000"/>
              </a:schemeClr>
            </a:gs>
          </a:gsLst>
          <a:lin ang="5400000" scaled="0"/>
        </a:gradFill>
        <a:effectLst/>
      </p:bgPr>
    </p:bg>
    <p:spTree>
      <p:nvGrpSpPr>
        <p:cNvPr id="1" name=""/>
        <p:cNvGrpSpPr/>
        <p:nvPr/>
      </p:nvGrpSpPr>
      <p:grpSpPr>
        <a:xfrm>
          <a:off x="0" y="0"/>
          <a:ext cx="0" cy="0"/>
          <a:chOff x="0" y="0"/>
          <a:chExt cx="0" cy="0"/>
        </a:xfrm>
      </p:grpSpPr>
      <p:sp>
        <p:nvSpPr>
          <p:cNvPr id="6" name="Slide Number Placeholder 5"/>
          <p:cNvSpPr txBox="1">
            <a:spLocks/>
          </p:cNvSpPr>
          <p:nvPr/>
        </p:nvSpPr>
        <p:spPr>
          <a:xfrm>
            <a:off x="8600332" y="6568281"/>
            <a:ext cx="447675" cy="152400"/>
          </a:xfrm>
          <a:prstGeom prst="rect">
            <a:avLst/>
          </a:prstGeom>
        </p:spPr>
        <p:txBody>
          <a:bodyPr anchor="ctr"/>
          <a:lstStyle>
            <a:lvl1pPr algn="r">
              <a:defRPr sz="1200" smtClean="0">
                <a:solidFill>
                  <a:schemeClr val="tx1">
                    <a:tint val="75000"/>
                  </a:schemeClr>
                </a:solidFill>
                <a:latin typeface="Arial" charset="0"/>
                <a:ea typeface="ＭＳ Ｐゴシック" charset="-128"/>
                <a:cs typeface="+mn-cs"/>
              </a:defRPr>
            </a:lvl1pPr>
          </a:lstStyle>
          <a:p>
            <a:pPr>
              <a:defRPr/>
            </a:pPr>
            <a:fld id="{C1F9B9C2-EB28-44F2-8C8D-4A1518CE53ED}" type="slidenum">
              <a:rPr lang="en-US" sz="1000">
                <a:solidFill>
                  <a:schemeClr val="accent1">
                    <a:lumMod val="75000"/>
                  </a:schemeClr>
                </a:solidFill>
              </a:rPr>
              <a:pPr>
                <a:defRPr/>
              </a:pPr>
              <a:t>‹#›</a:t>
            </a:fld>
            <a:endParaRPr lang="en-US" sz="1000" dirty="0">
              <a:solidFill>
                <a:schemeClr val="accent1">
                  <a:lumMod val="75000"/>
                </a:schemeClr>
              </a:solidFill>
            </a:endParaRPr>
          </a:p>
        </p:txBody>
      </p:sp>
      <p:sp>
        <p:nvSpPr>
          <p:cNvPr id="2" name="Title 1"/>
          <p:cNvSpPr>
            <a:spLocks noGrp="1"/>
          </p:cNvSpPr>
          <p:nvPr>
            <p:ph type="title"/>
          </p:nvPr>
        </p:nvSpPr>
        <p:spPr/>
        <p:txBody>
          <a:bodyPr/>
          <a:lstStyle>
            <a:lvl1pPr>
              <a:defRPr sz="4000" b="1">
                <a:solidFill>
                  <a:schemeClr val="bg1"/>
                </a:solidFill>
                <a:latin typeface="Myriad Pro"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chemeClr val="tx1">
                    <a:lumMod val="20000"/>
                    <a:lumOff val="80000"/>
                  </a:schemeClr>
                </a:solidFill>
                <a:latin typeface="Myriad Pro" pitchFamily="34" charset="0"/>
              </a:defRPr>
            </a:lvl1pPr>
            <a:lvl2pPr>
              <a:defRPr>
                <a:solidFill>
                  <a:schemeClr val="tx2">
                    <a:lumMod val="20000"/>
                    <a:lumOff val="80000"/>
                  </a:schemeClr>
                </a:solidFill>
                <a:latin typeface="Myriad Pro" pitchFamily="34" charset="0"/>
              </a:defRPr>
            </a:lvl2pPr>
            <a:lvl3pPr>
              <a:defRPr>
                <a:solidFill>
                  <a:schemeClr val="bg1">
                    <a:lumMod val="85000"/>
                  </a:schemeClr>
                </a:solidFill>
                <a:latin typeface="Myriad Pro" pitchFamily="34" charset="0"/>
              </a:defRPr>
            </a:lvl3pPr>
            <a:lvl4pPr>
              <a:defRPr>
                <a:solidFill>
                  <a:schemeClr val="tx1">
                    <a:lumMod val="20000"/>
                    <a:lumOff val="80000"/>
                  </a:schemeClr>
                </a:solidFill>
                <a:latin typeface="Myriad Pro" pitchFamily="34" charset="0"/>
              </a:defRPr>
            </a:lvl4pPr>
            <a:lvl5pPr>
              <a:defRPr>
                <a:solidFill>
                  <a:schemeClr val="tx2">
                    <a:lumMod val="20000"/>
                    <a:lumOff val="80000"/>
                  </a:schemeClr>
                </a:solidFill>
                <a:latin typeface="Myriad Pro"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Box 6"/>
          <p:cNvSpPr txBox="1"/>
          <p:nvPr userDrawn="1"/>
        </p:nvSpPr>
        <p:spPr>
          <a:xfrm>
            <a:off x="142404" y="6521370"/>
            <a:ext cx="3975768" cy="246221"/>
          </a:xfrm>
          <a:prstGeom prst="rect">
            <a:avLst/>
          </a:prstGeom>
          <a:noFill/>
        </p:spPr>
        <p:txBody>
          <a:bodyPr wrap="none" rtlCol="0">
            <a:spAutoFit/>
          </a:bodyPr>
          <a:lstStyle/>
          <a:p>
            <a:r>
              <a:rPr lang="en-US" sz="1000" dirty="0">
                <a:solidFill>
                  <a:schemeClr val="bg1">
                    <a:lumMod val="85000"/>
                  </a:schemeClr>
                </a:solidFill>
                <a:latin typeface="Myriad Pro Light" pitchFamily="34" charset="0"/>
              </a:rPr>
              <a:t>© Toxics Use</a:t>
            </a:r>
            <a:r>
              <a:rPr lang="en-US" sz="1000" baseline="0" dirty="0">
                <a:solidFill>
                  <a:schemeClr val="bg1">
                    <a:lumMod val="85000"/>
                  </a:schemeClr>
                </a:solidFill>
                <a:latin typeface="Myriad Pro Light" pitchFamily="34" charset="0"/>
              </a:rPr>
              <a:t> Reduction Institute   University of Massachusetts Lowell</a:t>
            </a:r>
            <a:endParaRPr lang="en-US" sz="1000" dirty="0">
              <a:solidFill>
                <a:schemeClr val="bg1">
                  <a:lumMod val="85000"/>
                </a:schemeClr>
              </a:solidFill>
              <a:latin typeface="Myriad Pro Light" pitchFamily="34" charset="0"/>
            </a:endParaRPr>
          </a:p>
        </p:txBody>
      </p:sp>
    </p:spTree>
    <p:extLst>
      <p:ext uri="{BB962C8B-B14F-4D97-AF65-F5344CB8AC3E}">
        <p14:creationId xmlns:p14="http://schemas.microsoft.com/office/powerpoint/2010/main" val="8602445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 preserve="1">
  <p:cSld name="2_Title and Content">
    <p:bg>
      <p:bgPr>
        <a:gradFill>
          <a:gsLst>
            <a:gs pos="0">
              <a:schemeClr val="tx2">
                <a:lumMod val="50000"/>
              </a:schemeClr>
            </a:gs>
            <a:gs pos="100000">
              <a:schemeClr val="tx2">
                <a:lumMod val="75000"/>
              </a:schemeClr>
            </a:gs>
          </a:gsLst>
          <a:lin ang="5400000" scaled="0"/>
        </a:gradFill>
        <a:effectLst/>
      </p:bgPr>
    </p:bg>
    <p:spTree>
      <p:nvGrpSpPr>
        <p:cNvPr id="1" name=""/>
        <p:cNvGrpSpPr/>
        <p:nvPr/>
      </p:nvGrpSpPr>
      <p:grpSpPr>
        <a:xfrm>
          <a:off x="0" y="0"/>
          <a:ext cx="0" cy="0"/>
          <a:chOff x="0" y="0"/>
          <a:chExt cx="0" cy="0"/>
        </a:xfrm>
      </p:grpSpPr>
      <p:sp>
        <p:nvSpPr>
          <p:cNvPr id="6" name="Slide Number Placeholder 5"/>
          <p:cNvSpPr txBox="1">
            <a:spLocks/>
          </p:cNvSpPr>
          <p:nvPr/>
        </p:nvSpPr>
        <p:spPr>
          <a:xfrm>
            <a:off x="8600332" y="6568281"/>
            <a:ext cx="447675" cy="152400"/>
          </a:xfrm>
          <a:prstGeom prst="rect">
            <a:avLst/>
          </a:prstGeom>
        </p:spPr>
        <p:txBody>
          <a:bodyPr anchor="ctr"/>
          <a:lstStyle>
            <a:lvl1pPr algn="r">
              <a:defRPr sz="1200" smtClean="0">
                <a:solidFill>
                  <a:schemeClr val="tx1">
                    <a:tint val="75000"/>
                  </a:schemeClr>
                </a:solidFill>
                <a:latin typeface="Arial" charset="0"/>
                <a:ea typeface="ＭＳ Ｐゴシック" charset="-128"/>
                <a:cs typeface="+mn-cs"/>
              </a:defRPr>
            </a:lvl1pPr>
          </a:lstStyle>
          <a:p>
            <a:pPr>
              <a:defRPr/>
            </a:pPr>
            <a:fld id="{C1F9B9C2-EB28-44F2-8C8D-4A1518CE53ED}" type="slidenum">
              <a:rPr lang="en-US" sz="1000">
                <a:solidFill>
                  <a:schemeClr val="accent1">
                    <a:lumMod val="75000"/>
                  </a:schemeClr>
                </a:solidFill>
              </a:rPr>
              <a:pPr>
                <a:defRPr/>
              </a:pPr>
              <a:t>‹#›</a:t>
            </a:fld>
            <a:endParaRPr lang="en-US" sz="1000" dirty="0">
              <a:solidFill>
                <a:schemeClr val="accent1">
                  <a:lumMod val="75000"/>
                </a:schemeClr>
              </a:solidFill>
            </a:endParaRPr>
          </a:p>
        </p:txBody>
      </p:sp>
      <p:sp>
        <p:nvSpPr>
          <p:cNvPr id="2" name="Title 1"/>
          <p:cNvSpPr>
            <a:spLocks noGrp="1"/>
          </p:cNvSpPr>
          <p:nvPr>
            <p:ph type="title"/>
          </p:nvPr>
        </p:nvSpPr>
        <p:spPr/>
        <p:txBody>
          <a:bodyPr/>
          <a:lstStyle>
            <a:lvl1pPr>
              <a:defRPr sz="4000" b="1">
                <a:solidFill>
                  <a:schemeClr val="bg1"/>
                </a:solidFill>
                <a:latin typeface="Myriad Pro"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chemeClr val="tx1">
                    <a:lumMod val="20000"/>
                    <a:lumOff val="80000"/>
                  </a:schemeClr>
                </a:solidFill>
                <a:latin typeface="Myriad Web Pro" panose="020B0503030403020204" pitchFamily="34" charset="0"/>
              </a:defRPr>
            </a:lvl1pPr>
            <a:lvl2pPr>
              <a:defRPr>
                <a:solidFill>
                  <a:schemeClr val="tx2">
                    <a:lumMod val="20000"/>
                    <a:lumOff val="80000"/>
                  </a:schemeClr>
                </a:solidFill>
                <a:latin typeface="Myriad Web Pro" panose="020B0503030403020204" pitchFamily="34" charset="0"/>
              </a:defRPr>
            </a:lvl2pPr>
            <a:lvl3pPr>
              <a:defRPr>
                <a:solidFill>
                  <a:schemeClr val="bg1">
                    <a:lumMod val="85000"/>
                  </a:schemeClr>
                </a:solidFill>
                <a:latin typeface="Myriad Web Pro" panose="020B0503030403020204" pitchFamily="34" charset="0"/>
              </a:defRPr>
            </a:lvl3pPr>
            <a:lvl4pPr>
              <a:defRPr>
                <a:solidFill>
                  <a:schemeClr val="tx1">
                    <a:lumMod val="20000"/>
                    <a:lumOff val="80000"/>
                  </a:schemeClr>
                </a:solidFill>
                <a:latin typeface="Myriad Web Pro" panose="020B0503030403020204" pitchFamily="34" charset="0"/>
              </a:defRPr>
            </a:lvl4pPr>
            <a:lvl5pPr>
              <a:defRPr>
                <a:solidFill>
                  <a:schemeClr val="tx2">
                    <a:lumMod val="20000"/>
                    <a:lumOff val="80000"/>
                  </a:schemeClr>
                </a:solidFill>
                <a:latin typeface="Myriad Web Pro" panose="020B05030304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Box 6"/>
          <p:cNvSpPr txBox="1"/>
          <p:nvPr userDrawn="1"/>
        </p:nvSpPr>
        <p:spPr>
          <a:xfrm>
            <a:off x="142404" y="6521370"/>
            <a:ext cx="3975768" cy="246221"/>
          </a:xfrm>
          <a:prstGeom prst="rect">
            <a:avLst/>
          </a:prstGeom>
          <a:noFill/>
        </p:spPr>
        <p:txBody>
          <a:bodyPr wrap="none" rtlCol="0">
            <a:spAutoFit/>
          </a:bodyPr>
          <a:lstStyle/>
          <a:p>
            <a:r>
              <a:rPr lang="en-US" sz="1000" dirty="0">
                <a:solidFill>
                  <a:schemeClr val="bg1">
                    <a:lumMod val="85000"/>
                  </a:schemeClr>
                </a:solidFill>
                <a:latin typeface="Myriad Pro Light" pitchFamily="34" charset="0"/>
              </a:rPr>
              <a:t>© Toxics Use</a:t>
            </a:r>
            <a:r>
              <a:rPr lang="en-US" sz="1000" baseline="0" dirty="0">
                <a:solidFill>
                  <a:schemeClr val="bg1">
                    <a:lumMod val="85000"/>
                  </a:schemeClr>
                </a:solidFill>
                <a:latin typeface="Myriad Pro Light" pitchFamily="34" charset="0"/>
              </a:rPr>
              <a:t> Reduction Institute   University of Massachusetts Lowell</a:t>
            </a:r>
            <a:endParaRPr lang="en-US" sz="1000" dirty="0">
              <a:solidFill>
                <a:schemeClr val="bg1">
                  <a:lumMod val="85000"/>
                </a:schemeClr>
              </a:solidFill>
              <a:latin typeface="Myriad Pro Light" pitchFamily="34" charset="0"/>
            </a:endParaRPr>
          </a:p>
        </p:txBody>
      </p:sp>
    </p:spTree>
    <p:extLst>
      <p:ext uri="{BB962C8B-B14F-4D97-AF65-F5344CB8AC3E}">
        <p14:creationId xmlns:p14="http://schemas.microsoft.com/office/powerpoint/2010/main" val="41980258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6425024"/>
            <a:ext cx="9144000" cy="438912"/>
          </a:xfrm>
          <a:prstGeom prst="rect">
            <a:avLst/>
          </a:prstGeom>
          <a:gradFill>
            <a:gsLst>
              <a:gs pos="0">
                <a:schemeClr val="tx2"/>
              </a:gs>
              <a:gs pos="80000">
                <a:schemeClr val="tx2">
                  <a:lumMod val="60000"/>
                  <a:lumOff val="40000"/>
                </a:schemeClr>
              </a:gs>
              <a:gs pos="100000">
                <a:schemeClr val="tx2">
                  <a:lumMod val="20000"/>
                  <a:lumOff val="80000"/>
                </a:schemeClr>
              </a:gs>
            </a:gsLst>
            <a:lin ang="16200000" scaled="0"/>
          </a:gra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noAutofit/>
          </a:bodyPr>
          <a:lstStyle/>
          <a:p>
            <a:pPr algn="ctr"/>
            <a:endParaRPr lang="en-US" sz="1800" b="1" dirty="0">
              <a:solidFill>
                <a:schemeClr val="tx1"/>
              </a:solidFill>
            </a:endParaRPr>
          </a:p>
        </p:txBody>
      </p:sp>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5" name="Slide Number Placeholder 5"/>
          <p:cNvSpPr txBox="1">
            <a:spLocks/>
          </p:cNvSpPr>
          <p:nvPr/>
        </p:nvSpPr>
        <p:spPr>
          <a:xfrm>
            <a:off x="8591944" y="6568281"/>
            <a:ext cx="447675" cy="152400"/>
          </a:xfrm>
          <a:prstGeom prst="rect">
            <a:avLst/>
          </a:prstGeom>
        </p:spPr>
        <p:txBody>
          <a:bodyPr anchor="ctr"/>
          <a:lstStyle>
            <a:lvl1pPr algn="r">
              <a:defRPr sz="1200" smtClean="0">
                <a:solidFill>
                  <a:schemeClr val="tx1">
                    <a:tint val="75000"/>
                  </a:schemeClr>
                </a:solidFill>
                <a:latin typeface="Arial" charset="0"/>
                <a:ea typeface="ＭＳ Ｐゴシック" charset="-128"/>
                <a:cs typeface="+mn-cs"/>
              </a:defRPr>
            </a:lvl1pPr>
          </a:lstStyle>
          <a:p>
            <a:pPr>
              <a:defRPr/>
            </a:pPr>
            <a:endParaRPr lang="en-US" sz="1000" dirty="0">
              <a:solidFill>
                <a:schemeClr val="accent1">
                  <a:lumMod val="75000"/>
                </a:schemeClr>
              </a:solidFill>
            </a:endParaRPr>
          </a:p>
        </p:txBody>
      </p:sp>
      <p:sp>
        <p:nvSpPr>
          <p:cNvPr id="9" name="TextBox 8"/>
          <p:cNvSpPr txBox="1"/>
          <p:nvPr/>
        </p:nvSpPr>
        <p:spPr>
          <a:xfrm>
            <a:off x="100339" y="6550223"/>
            <a:ext cx="6622326" cy="338554"/>
          </a:xfrm>
          <a:prstGeom prst="rect">
            <a:avLst/>
          </a:prstGeom>
          <a:noFill/>
        </p:spPr>
        <p:txBody>
          <a:bodyPr wrap="none" rtlCol="0">
            <a:spAutoFit/>
          </a:bodyPr>
          <a:lstStyle/>
          <a:p>
            <a:r>
              <a:rPr lang="en-US" sz="1600" spc="280" dirty="0">
                <a:solidFill>
                  <a:schemeClr val="bg1"/>
                </a:solidFill>
                <a:latin typeface="Cambria"/>
                <a:cs typeface="Cambria"/>
              </a:rPr>
              <a:t>Making Massachusetts a Safer Place to Live and Work</a:t>
            </a:r>
          </a:p>
        </p:txBody>
      </p:sp>
    </p:spTree>
  </p:cSld>
  <p:clrMap bg1="lt1" tx1="dk1" bg2="lt2" tx2="dk2" accent1="accent1" accent2="accent2" accent3="accent3" accent4="accent4" accent5="accent5" accent6="accent6" hlink="hlink" folHlink="folHlink"/>
  <p:sldLayoutIdLst>
    <p:sldLayoutId id="2147484127" r:id="rId1"/>
    <p:sldLayoutId id="2147484128" r:id="rId2"/>
    <p:sldLayoutId id="2147484129" r:id="rId3"/>
    <p:sldLayoutId id="2147484130" r:id="rId4"/>
    <p:sldLayoutId id="2147484132" r:id="rId5"/>
    <p:sldLayoutId id="2147484133" r:id="rId6"/>
    <p:sldLayoutId id="2147484134" r:id="rId7"/>
    <p:sldLayoutId id="2147484135" r:id="rId8"/>
  </p:sldLayoutIdLst>
  <p:hf sldNum="0" hdr="0" dt="0"/>
  <p:txStyles>
    <p:titleStyle>
      <a:lvl1pPr algn="l" rtl="0" eaLnBrk="1" fontAlgn="base" hangingPunct="1">
        <a:spcBef>
          <a:spcPct val="0"/>
        </a:spcBef>
        <a:spcAft>
          <a:spcPct val="0"/>
        </a:spcAft>
        <a:defRPr sz="4000" b="1" kern="1200">
          <a:solidFill>
            <a:schemeClr val="tx1"/>
          </a:solidFill>
          <a:latin typeface="Calibri" panose="020F0502020204030204" pitchFamily="34" charset="0"/>
          <a:ea typeface="ヒラギノ角ゴ Pro W3" pitchFamily="84" charset="-128"/>
          <a:cs typeface="Calibri" panose="020F0502020204030204" pitchFamily="34" charset="0"/>
        </a:defRPr>
      </a:lvl1pPr>
      <a:lvl2pPr algn="ctr" rtl="0" eaLnBrk="1" fontAlgn="base" hangingPunct="1">
        <a:spcBef>
          <a:spcPct val="0"/>
        </a:spcBef>
        <a:spcAft>
          <a:spcPct val="0"/>
        </a:spcAft>
        <a:defRPr sz="4400">
          <a:solidFill>
            <a:srgbClr val="314E90"/>
          </a:solidFill>
          <a:latin typeface="Calibri" pitchFamily="84" charset="0"/>
          <a:ea typeface="ヒラギノ角ゴ Pro W3" pitchFamily="84" charset="-128"/>
          <a:cs typeface="ヒラギノ角ゴ Pro W3" pitchFamily="84" charset="-128"/>
        </a:defRPr>
      </a:lvl2pPr>
      <a:lvl3pPr algn="ctr" rtl="0" eaLnBrk="1" fontAlgn="base" hangingPunct="1">
        <a:spcBef>
          <a:spcPct val="0"/>
        </a:spcBef>
        <a:spcAft>
          <a:spcPct val="0"/>
        </a:spcAft>
        <a:defRPr sz="4400">
          <a:solidFill>
            <a:srgbClr val="314E90"/>
          </a:solidFill>
          <a:latin typeface="Calibri" pitchFamily="84" charset="0"/>
          <a:ea typeface="ヒラギノ角ゴ Pro W3" pitchFamily="84" charset="-128"/>
          <a:cs typeface="ヒラギノ角ゴ Pro W3" pitchFamily="84" charset="-128"/>
        </a:defRPr>
      </a:lvl3pPr>
      <a:lvl4pPr algn="ctr" rtl="0" eaLnBrk="1" fontAlgn="base" hangingPunct="1">
        <a:spcBef>
          <a:spcPct val="0"/>
        </a:spcBef>
        <a:spcAft>
          <a:spcPct val="0"/>
        </a:spcAft>
        <a:defRPr sz="4400">
          <a:solidFill>
            <a:srgbClr val="314E90"/>
          </a:solidFill>
          <a:latin typeface="Calibri" pitchFamily="84" charset="0"/>
          <a:ea typeface="ヒラギノ角ゴ Pro W3" pitchFamily="84" charset="-128"/>
          <a:cs typeface="ヒラギノ角ゴ Pro W3" pitchFamily="84" charset="-128"/>
        </a:defRPr>
      </a:lvl4pPr>
      <a:lvl5pPr algn="ctr" rtl="0" eaLnBrk="1" fontAlgn="base" hangingPunct="1">
        <a:spcBef>
          <a:spcPct val="0"/>
        </a:spcBef>
        <a:spcAft>
          <a:spcPct val="0"/>
        </a:spcAft>
        <a:defRPr sz="4400">
          <a:solidFill>
            <a:srgbClr val="314E90"/>
          </a:solidFill>
          <a:latin typeface="Calibri" pitchFamily="84" charset="0"/>
          <a:ea typeface="ヒラギノ角ゴ Pro W3" pitchFamily="84" charset="-128"/>
          <a:cs typeface="ヒラギノ角ゴ Pro W3" pitchFamily="84" charset="-128"/>
        </a:defRPr>
      </a:lvl5pPr>
      <a:lvl6pPr marL="457200" algn="ctr" rtl="0" eaLnBrk="1" fontAlgn="base" hangingPunct="1">
        <a:spcBef>
          <a:spcPct val="0"/>
        </a:spcBef>
        <a:spcAft>
          <a:spcPct val="0"/>
        </a:spcAft>
        <a:defRPr sz="4400">
          <a:solidFill>
            <a:srgbClr val="314E90"/>
          </a:solidFill>
          <a:latin typeface="Calibri" pitchFamily="84" charset="0"/>
          <a:ea typeface="ヒラギノ角ゴ Pro W3" pitchFamily="84" charset="-128"/>
          <a:cs typeface="ヒラギノ角ゴ Pro W3" pitchFamily="84" charset="-128"/>
        </a:defRPr>
      </a:lvl6pPr>
      <a:lvl7pPr marL="914400" algn="ctr" rtl="0" eaLnBrk="1" fontAlgn="base" hangingPunct="1">
        <a:spcBef>
          <a:spcPct val="0"/>
        </a:spcBef>
        <a:spcAft>
          <a:spcPct val="0"/>
        </a:spcAft>
        <a:defRPr sz="4400">
          <a:solidFill>
            <a:srgbClr val="314E90"/>
          </a:solidFill>
          <a:latin typeface="Calibri" pitchFamily="84" charset="0"/>
          <a:ea typeface="ヒラギノ角ゴ Pro W3" pitchFamily="84" charset="-128"/>
          <a:cs typeface="ヒラギノ角ゴ Pro W3" pitchFamily="84" charset="-128"/>
        </a:defRPr>
      </a:lvl7pPr>
      <a:lvl8pPr marL="1371600" algn="ctr" rtl="0" eaLnBrk="1" fontAlgn="base" hangingPunct="1">
        <a:spcBef>
          <a:spcPct val="0"/>
        </a:spcBef>
        <a:spcAft>
          <a:spcPct val="0"/>
        </a:spcAft>
        <a:defRPr sz="4400">
          <a:solidFill>
            <a:srgbClr val="314E90"/>
          </a:solidFill>
          <a:latin typeface="Calibri" pitchFamily="84" charset="0"/>
          <a:ea typeface="ヒラギノ角ゴ Pro W3" pitchFamily="84" charset="-128"/>
          <a:cs typeface="ヒラギノ角ゴ Pro W3" pitchFamily="84" charset="-128"/>
        </a:defRPr>
      </a:lvl8pPr>
      <a:lvl9pPr marL="1828800" algn="ctr" rtl="0" eaLnBrk="1" fontAlgn="base" hangingPunct="1">
        <a:spcBef>
          <a:spcPct val="0"/>
        </a:spcBef>
        <a:spcAft>
          <a:spcPct val="0"/>
        </a:spcAft>
        <a:defRPr sz="4400">
          <a:solidFill>
            <a:srgbClr val="314E90"/>
          </a:solidFill>
          <a:latin typeface="Calibri" pitchFamily="84" charset="0"/>
          <a:ea typeface="ヒラギノ角ゴ Pro W3" pitchFamily="84" charset="-128"/>
          <a:cs typeface="ヒラギノ角ゴ Pro W3" pitchFamily="84" charset="-128"/>
        </a:defRPr>
      </a:lvl9pPr>
    </p:titleStyle>
    <p:bodyStyle>
      <a:lvl1pPr marL="342900" indent="-342900" algn="l" rtl="0" eaLnBrk="1" fontAlgn="base" hangingPunct="1">
        <a:spcBef>
          <a:spcPct val="20000"/>
        </a:spcBef>
        <a:spcAft>
          <a:spcPct val="0"/>
        </a:spcAft>
        <a:buFont typeface="Arial" pitchFamily="34" charset="0"/>
        <a:buChar char="•"/>
        <a:defRPr sz="3200" kern="1200">
          <a:solidFill>
            <a:srgbClr val="344D8D"/>
          </a:solidFill>
          <a:latin typeface="Calibri" panose="020F0502020204030204" pitchFamily="34" charset="0"/>
          <a:ea typeface="ヒラギノ角ゴ Pro W3" pitchFamily="84" charset="-128"/>
          <a:cs typeface="Calibri" panose="020F0502020204030204" pitchFamily="34" charset="0"/>
        </a:defRPr>
      </a:lvl1pPr>
      <a:lvl2pPr marL="742950" indent="-285750" algn="l" rtl="0" eaLnBrk="1" fontAlgn="base" hangingPunct="1">
        <a:spcBef>
          <a:spcPct val="20000"/>
        </a:spcBef>
        <a:spcAft>
          <a:spcPct val="0"/>
        </a:spcAft>
        <a:buFont typeface="Arial" pitchFamily="34" charset="0"/>
        <a:buChar char="–"/>
        <a:defRPr sz="2800" kern="1200">
          <a:solidFill>
            <a:schemeClr val="tx2"/>
          </a:solidFill>
          <a:latin typeface="Calibri" panose="020F0502020204030204" pitchFamily="34" charset="0"/>
          <a:ea typeface="ヒラギノ角ゴ Pro W3" pitchFamily="84" charset="-128"/>
          <a:cs typeface="Calibri" panose="020F0502020204030204" pitchFamily="34" charset="0"/>
        </a:defRPr>
      </a:lvl2pPr>
      <a:lvl3pPr marL="1143000" indent="-228600" algn="l" rtl="0" eaLnBrk="1" fontAlgn="base" hangingPunct="1">
        <a:spcBef>
          <a:spcPct val="20000"/>
        </a:spcBef>
        <a:spcAft>
          <a:spcPct val="0"/>
        </a:spcAft>
        <a:buFont typeface="Arial" pitchFamily="34" charset="0"/>
        <a:buChar char="•"/>
        <a:defRPr sz="2400" kern="1200">
          <a:solidFill>
            <a:schemeClr val="bg1">
              <a:lumMod val="50000"/>
            </a:schemeClr>
          </a:solidFill>
          <a:latin typeface="Calibri" panose="020F0502020204030204" pitchFamily="34" charset="0"/>
          <a:ea typeface="ヒラギノ角ゴ Pro W3" pitchFamily="84" charset="-128"/>
          <a:cs typeface="Calibri" panose="020F0502020204030204" pitchFamily="34" charset="0"/>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Calibri" panose="020F0502020204030204" pitchFamily="34" charset="0"/>
          <a:ea typeface="ヒラギノ角ゴ Pro W3" pitchFamily="84" charset="-128"/>
          <a:cs typeface="Calibri" panose="020F0502020204030204" pitchFamily="34" charset="0"/>
        </a:defRPr>
      </a:lvl4pPr>
      <a:lvl5pPr marL="2057400" indent="-228600" algn="l" rtl="0" eaLnBrk="1" fontAlgn="base" hangingPunct="1">
        <a:spcBef>
          <a:spcPct val="20000"/>
        </a:spcBef>
        <a:spcAft>
          <a:spcPct val="0"/>
        </a:spcAft>
        <a:buFont typeface="Arial" pitchFamily="34" charset="0"/>
        <a:buChar char="»"/>
        <a:defRPr sz="2000" kern="1200">
          <a:solidFill>
            <a:schemeClr val="tx2"/>
          </a:solidFill>
          <a:latin typeface="Calibri" panose="020F0502020204030204" pitchFamily="34" charset="0"/>
          <a:ea typeface="ヒラギノ角ゴ Pro W3" pitchFamily="84" charset="-128"/>
          <a:cs typeface="Calibri" panose="020F050202020403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hyperlink" Target="http://www.turi.org/" TargetMode="External"/><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hyperlink" Target="http://www.turi.org/"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hyperlink" Target="mailto:felicek@turi.org" TargetMode="Externa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7715" y="2286000"/>
            <a:ext cx="8555581" cy="2430379"/>
          </a:xfrm>
        </p:spPr>
        <p:txBody>
          <a:bodyPr/>
          <a:lstStyle/>
          <a:p>
            <a:r>
              <a:rPr lang="en-US" dirty="0">
                <a:solidFill>
                  <a:srgbClr val="0070C0"/>
                </a:solidFill>
              </a:rPr>
              <a:t/>
            </a:r>
            <a:br>
              <a:rPr lang="en-US" dirty="0">
                <a:solidFill>
                  <a:srgbClr val="0070C0"/>
                </a:solidFill>
              </a:rPr>
            </a:br>
            <a:r>
              <a:rPr lang="en-US" dirty="0">
                <a:solidFill>
                  <a:srgbClr val="0070C0"/>
                </a:solidFill>
              </a:rPr>
              <a:t>The Massachusetts </a:t>
            </a:r>
            <a:br>
              <a:rPr lang="en-US" dirty="0">
                <a:solidFill>
                  <a:srgbClr val="0070C0"/>
                </a:solidFill>
              </a:rPr>
            </a:br>
            <a:r>
              <a:rPr lang="en-US" dirty="0">
                <a:solidFill>
                  <a:srgbClr val="0070C0"/>
                </a:solidFill>
              </a:rPr>
              <a:t>Toxics Use Reduction Act (TURA):</a:t>
            </a:r>
            <a:br>
              <a:rPr lang="en-US" dirty="0">
                <a:solidFill>
                  <a:srgbClr val="0070C0"/>
                </a:solidFill>
              </a:rPr>
            </a:br>
            <a:r>
              <a:rPr lang="en-US" sz="3200" dirty="0">
                <a:solidFill>
                  <a:srgbClr val="0070C0"/>
                </a:solidFill>
              </a:rPr>
              <a:t>Services for Businesses and Communities</a:t>
            </a:r>
            <a:br>
              <a:rPr lang="en-US" sz="3200" dirty="0">
                <a:solidFill>
                  <a:srgbClr val="0070C0"/>
                </a:solidFill>
              </a:rPr>
            </a:br>
            <a:r>
              <a:rPr lang="en-US" sz="3200" dirty="0">
                <a:solidFill>
                  <a:srgbClr val="0070C0"/>
                </a:solidFill>
              </a:rPr>
              <a:t/>
            </a:r>
            <a:br>
              <a:rPr lang="en-US" sz="3200" dirty="0">
                <a:solidFill>
                  <a:srgbClr val="0070C0"/>
                </a:solidFill>
              </a:rPr>
            </a:br>
            <a:r>
              <a:rPr lang="en-US" sz="3200" dirty="0">
                <a:solidFill>
                  <a:srgbClr val="0070C0"/>
                </a:solidFill>
              </a:rPr>
              <a:t>September 12, 2017</a:t>
            </a:r>
            <a:endParaRPr lang="en-US" dirty="0">
              <a:solidFill>
                <a:srgbClr val="0070C0"/>
              </a:solidFill>
            </a:endParaRPr>
          </a:p>
        </p:txBody>
      </p: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33078" y="5140021"/>
            <a:ext cx="2511674" cy="956280"/>
          </a:xfrm>
          <a:prstGeom prst="rect">
            <a:avLst/>
          </a:prstGeom>
        </p:spPr>
      </p:pic>
      <p:sp>
        <p:nvSpPr>
          <p:cNvPr id="3" name="TextBox 2"/>
          <p:cNvSpPr txBox="1"/>
          <p:nvPr/>
        </p:nvSpPr>
        <p:spPr>
          <a:xfrm>
            <a:off x="276837" y="5553512"/>
            <a:ext cx="3229761" cy="707886"/>
          </a:xfrm>
          <a:prstGeom prst="rect">
            <a:avLst/>
          </a:prstGeom>
          <a:noFill/>
        </p:spPr>
        <p:txBody>
          <a:bodyPr wrap="square" rtlCol="0">
            <a:spAutoFit/>
          </a:bodyPr>
          <a:lstStyle/>
          <a:p>
            <a:r>
              <a:rPr lang="en-US" sz="2000" dirty="0"/>
              <a:t>Felice Kincannon</a:t>
            </a:r>
          </a:p>
          <a:p>
            <a:r>
              <a:rPr lang="en-US" sz="2000" dirty="0"/>
              <a:t>felicek@turi.org</a:t>
            </a:r>
          </a:p>
        </p:txBody>
      </p:sp>
    </p:spTree>
    <p:extLst>
      <p:ext uri="{BB962C8B-B14F-4D97-AF65-F5344CB8AC3E}">
        <p14:creationId xmlns:p14="http://schemas.microsoft.com/office/powerpoint/2010/main" val="29168602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1886" y="113831"/>
            <a:ext cx="8229600" cy="1143000"/>
          </a:xfrm>
        </p:spPr>
        <p:txBody>
          <a:bodyPr/>
          <a:lstStyle/>
          <a:p>
            <a:r>
              <a:rPr lang="en-US" dirty="0"/>
              <a:t>Business Grants Program</a:t>
            </a:r>
          </a:p>
        </p:txBody>
      </p:sp>
      <p:sp>
        <p:nvSpPr>
          <p:cNvPr id="3" name="Content Placeholder 2"/>
          <p:cNvSpPr>
            <a:spLocks noGrp="1"/>
          </p:cNvSpPr>
          <p:nvPr>
            <p:ph idx="1"/>
          </p:nvPr>
        </p:nvSpPr>
        <p:spPr>
          <a:xfrm>
            <a:off x="256491" y="1392779"/>
            <a:ext cx="4595976" cy="4895635"/>
          </a:xfrm>
        </p:spPr>
        <p:txBody>
          <a:bodyPr/>
          <a:lstStyle/>
          <a:p>
            <a:r>
              <a:rPr lang="en-US" sz="2800" dirty="0"/>
              <a:t>FY17 Small Business Grants</a:t>
            </a:r>
          </a:p>
          <a:p>
            <a:pPr lvl="1"/>
            <a:r>
              <a:rPr lang="en-US" sz="2000" dirty="0"/>
              <a:t>Eliminating perchloroethylene in dry cleaning</a:t>
            </a:r>
          </a:p>
          <a:p>
            <a:pPr lvl="1"/>
            <a:r>
              <a:rPr lang="en-US" sz="2000" dirty="0"/>
              <a:t>Replacing caustic sodium hydroxide and acids used for cleaning in breweries</a:t>
            </a:r>
          </a:p>
          <a:p>
            <a:pPr lvl="1"/>
            <a:r>
              <a:rPr lang="en-US" sz="2000" dirty="0"/>
              <a:t>Eliminating of solvents in printing operations</a:t>
            </a:r>
          </a:p>
          <a:p>
            <a:pPr lvl="1"/>
            <a:r>
              <a:rPr lang="en-US" sz="2000" dirty="0"/>
              <a:t>Replacing  flame retardant laden foam pit cubes in gyms</a:t>
            </a:r>
          </a:p>
          <a:p>
            <a:pPr lvl="1"/>
            <a:endParaRPr lang="en-US" sz="2000" dirty="0"/>
          </a:p>
          <a:p>
            <a:pPr lvl="1"/>
            <a:endParaRPr lang="en-US" sz="2000" dirty="0"/>
          </a:p>
        </p:txBody>
      </p:sp>
      <p:pic>
        <p:nvPicPr>
          <p:cNvPr id="9" name="Picture 8" descr="Merrimack Ales 12-2015 016.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16822" y="4383064"/>
            <a:ext cx="2849869" cy="2137401"/>
          </a:xfrm>
          <a:prstGeom prst="rect">
            <a:avLst/>
          </a:prstGeom>
        </p:spPr>
      </p:pic>
      <p:pic>
        <p:nvPicPr>
          <p:cNvPr id="4" name="Picture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16822" y="129394"/>
            <a:ext cx="2832041" cy="1894592"/>
          </a:xfrm>
          <a:prstGeom prst="rect">
            <a:avLst/>
          </a:prstGeom>
        </p:spPr>
      </p:pic>
      <p:pic>
        <p:nvPicPr>
          <p:cNvPr id="5" name="Picture 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116822" y="2150136"/>
            <a:ext cx="2809037" cy="2106778"/>
          </a:xfrm>
          <a:prstGeom prst="rect">
            <a:avLst/>
          </a:prstGeom>
        </p:spPr>
      </p:pic>
    </p:spTree>
    <p:extLst>
      <p:ext uri="{BB962C8B-B14F-4D97-AF65-F5344CB8AC3E}">
        <p14:creationId xmlns:p14="http://schemas.microsoft.com/office/powerpoint/2010/main" val="30171757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Current Academic Research Grant Projects: </a:t>
            </a:r>
            <a:r>
              <a:rPr lang="en-US" sz="3200" dirty="0"/>
              <a:t>UMass Faculty Partnering With Mass. Companies</a:t>
            </a:r>
          </a:p>
        </p:txBody>
      </p: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4801" y="2057400"/>
            <a:ext cx="3397061" cy="279762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extBox 6"/>
          <p:cNvSpPr txBox="1"/>
          <p:nvPr/>
        </p:nvSpPr>
        <p:spPr>
          <a:xfrm>
            <a:off x="326931" y="5063751"/>
            <a:ext cx="3352800" cy="461665"/>
          </a:xfrm>
          <a:prstGeom prst="rect">
            <a:avLst/>
          </a:prstGeom>
          <a:noFill/>
        </p:spPr>
        <p:txBody>
          <a:bodyPr wrap="square" rtlCol="0">
            <a:spAutoFit/>
          </a:bodyPr>
          <a:lstStyle/>
          <a:p>
            <a:r>
              <a:rPr lang="en-US" i="1" dirty="0"/>
              <a:t>www.turi.org/research</a:t>
            </a:r>
          </a:p>
        </p:txBody>
      </p:sp>
      <p:sp>
        <p:nvSpPr>
          <p:cNvPr id="3" name="Content Placeholder 2"/>
          <p:cNvSpPr>
            <a:spLocks noGrp="1"/>
          </p:cNvSpPr>
          <p:nvPr>
            <p:ph idx="1"/>
          </p:nvPr>
        </p:nvSpPr>
        <p:spPr/>
        <p:txBody>
          <a:bodyPr/>
          <a:lstStyle/>
          <a:p>
            <a:pPr marL="0" indent="0">
              <a:buNone/>
            </a:pPr>
            <a:r>
              <a:rPr lang="en-US" dirty="0"/>
              <a:t>				</a:t>
            </a:r>
            <a:r>
              <a:rPr lang="en-US" sz="1800" b="1" dirty="0"/>
              <a:t>Siemens Healthineers, Norwood</a:t>
            </a:r>
            <a:r>
              <a:rPr lang="en-US" sz="1800" dirty="0"/>
              <a:t>: evaluation of 				sugar-based surfactants as alternatives to 				</a:t>
            </a:r>
            <a:r>
              <a:rPr lang="en-US" sz="1800" dirty="0" err="1"/>
              <a:t>octylphenol</a:t>
            </a:r>
            <a:r>
              <a:rPr lang="en-US" sz="1800" dirty="0"/>
              <a:t> </a:t>
            </a:r>
            <a:r>
              <a:rPr lang="en-US" sz="1800" dirty="0" err="1"/>
              <a:t>ethoxylates</a:t>
            </a:r>
            <a:r>
              <a:rPr lang="en-US" sz="1800" dirty="0"/>
              <a:t> for medical devices</a:t>
            </a:r>
          </a:p>
          <a:p>
            <a:pPr marL="0" indent="0">
              <a:buNone/>
            </a:pPr>
            <a:r>
              <a:rPr lang="en-US" sz="1800" dirty="0"/>
              <a:t>				</a:t>
            </a:r>
          </a:p>
          <a:p>
            <a:pPr marL="0" indent="0">
              <a:buNone/>
            </a:pPr>
            <a:r>
              <a:rPr lang="en-US" sz="1800" b="1" dirty="0"/>
              <a:t>				Camco, Leominster</a:t>
            </a:r>
            <a:r>
              <a:rPr lang="en-US" sz="1800" dirty="0"/>
              <a:t>: identification of 					alternatives to methanol for windshield washer 				formulations</a:t>
            </a:r>
          </a:p>
          <a:p>
            <a:pPr marL="0" indent="0">
              <a:buNone/>
            </a:pPr>
            <a:r>
              <a:rPr lang="en-US" sz="1800" dirty="0"/>
              <a:t>				</a:t>
            </a:r>
          </a:p>
          <a:p>
            <a:pPr marL="0" indent="0">
              <a:buNone/>
            </a:pPr>
            <a:r>
              <a:rPr lang="en-US" sz="1800" b="1" dirty="0"/>
              <a:t>				ITW Polymer Sealants, Rockland</a:t>
            </a:r>
            <a:r>
              <a:rPr lang="en-US" sz="1800" dirty="0"/>
              <a:t>: research for 				safer solvents in contact adhesives</a:t>
            </a:r>
          </a:p>
          <a:p>
            <a:pPr marL="0" indent="0">
              <a:buNone/>
            </a:pPr>
            <a:r>
              <a:rPr lang="en-US" sz="1800" dirty="0"/>
              <a:t>				</a:t>
            </a:r>
          </a:p>
          <a:p>
            <a:pPr marL="0" indent="0">
              <a:buNone/>
            </a:pPr>
            <a:r>
              <a:rPr lang="en-US" sz="1800" b="1" dirty="0"/>
              <a:t>				MD Stetson, Randolph</a:t>
            </a:r>
            <a:r>
              <a:rPr lang="en-US" sz="1800" dirty="0"/>
              <a:t>: the effectiveness of 				cleaning versus disinfection</a:t>
            </a:r>
          </a:p>
        </p:txBody>
      </p:sp>
    </p:spTree>
    <p:extLst>
      <p:ext uri="{BB962C8B-B14F-4D97-AF65-F5344CB8AC3E}">
        <p14:creationId xmlns:p14="http://schemas.microsoft.com/office/powerpoint/2010/main" val="4511904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32E56-E9E4-45D1-8E8B-6F53C98AA3DD}"/>
              </a:ext>
            </a:extLst>
          </p:cNvPr>
          <p:cNvSpPr>
            <a:spLocks noGrp="1"/>
          </p:cNvSpPr>
          <p:nvPr>
            <p:ph type="title"/>
          </p:nvPr>
        </p:nvSpPr>
        <p:spPr/>
        <p:txBody>
          <a:bodyPr/>
          <a:lstStyle/>
          <a:p>
            <a:r>
              <a:rPr lang="en-US" dirty="0"/>
              <a:t>Related Examples</a:t>
            </a:r>
          </a:p>
        </p:txBody>
      </p:sp>
      <p:sp>
        <p:nvSpPr>
          <p:cNvPr id="3" name="TextBox 2">
            <a:extLst>
              <a:ext uri="{FF2B5EF4-FFF2-40B4-BE49-F238E27FC236}">
                <a16:creationId xmlns:a16="http://schemas.microsoft.com/office/drawing/2014/main" id="{BE633242-EF9C-4E08-988D-5EFD9B7F2736}"/>
              </a:ext>
            </a:extLst>
          </p:cNvPr>
          <p:cNvSpPr txBox="1"/>
          <p:nvPr/>
        </p:nvSpPr>
        <p:spPr>
          <a:xfrm>
            <a:off x="457201" y="1417638"/>
            <a:ext cx="4339244" cy="1569660"/>
          </a:xfrm>
          <a:prstGeom prst="rect">
            <a:avLst/>
          </a:prstGeom>
          <a:noFill/>
        </p:spPr>
        <p:txBody>
          <a:bodyPr wrap="square" rtlCol="0">
            <a:spAutoFit/>
          </a:bodyPr>
          <a:lstStyle/>
          <a:p>
            <a:pPr marL="342900" indent="-342900" algn="l">
              <a:buFont typeface="Arial" panose="020B0604020202020204" pitchFamily="34" charset="0"/>
              <a:buChar char="•"/>
            </a:pPr>
            <a:r>
              <a:rPr lang="en-US" dirty="0"/>
              <a:t>Cape Cod First Responders		</a:t>
            </a:r>
          </a:p>
          <a:p>
            <a:pPr lvl="1" algn="l"/>
            <a:endParaRPr lang="en-US" dirty="0"/>
          </a:p>
          <a:p>
            <a:pPr marL="342900" indent="-342900" algn="l">
              <a:buFont typeface="Arial" panose="020B0604020202020204" pitchFamily="34" charset="0"/>
              <a:buChar char="•"/>
            </a:pPr>
            <a:r>
              <a:rPr lang="en-US" dirty="0"/>
              <a:t>Westford Water Department</a:t>
            </a:r>
          </a:p>
        </p:txBody>
      </p:sp>
      <p:sp>
        <p:nvSpPr>
          <p:cNvPr id="6" name="TextBox 5"/>
          <p:cNvSpPr txBox="1"/>
          <p:nvPr/>
        </p:nvSpPr>
        <p:spPr>
          <a:xfrm>
            <a:off x="5012575" y="1417638"/>
            <a:ext cx="3865418" cy="3046988"/>
          </a:xfrm>
          <a:prstGeom prst="rect">
            <a:avLst/>
          </a:prstGeom>
          <a:noFill/>
        </p:spPr>
        <p:txBody>
          <a:bodyPr wrap="square" rtlCol="0">
            <a:spAutoFit/>
          </a:bodyPr>
          <a:lstStyle/>
          <a:p>
            <a:pPr algn="l"/>
            <a:r>
              <a:rPr lang="en-US" dirty="0"/>
              <a:t>  Perchlorate in </a:t>
            </a:r>
          </a:p>
          <a:p>
            <a:pPr algn="l"/>
            <a:r>
              <a:rPr lang="en-US" dirty="0"/>
              <a:t>emergency flares</a:t>
            </a:r>
          </a:p>
          <a:p>
            <a:pPr algn="l"/>
            <a:endParaRPr lang="en-US" dirty="0"/>
          </a:p>
          <a:p>
            <a:pPr algn="l"/>
            <a:endParaRPr lang="en-US" dirty="0"/>
          </a:p>
          <a:p>
            <a:pPr algn="l"/>
            <a:r>
              <a:rPr lang="en-US" dirty="0"/>
              <a:t>  Pesticides in </a:t>
            </a:r>
          </a:p>
          <a:p>
            <a:pPr algn="l"/>
            <a:r>
              <a:rPr lang="en-US" dirty="0"/>
              <a:t>  groundwater</a:t>
            </a:r>
          </a:p>
          <a:p>
            <a:pPr algn="l"/>
            <a:endParaRPr lang="en-US" dirty="0"/>
          </a:p>
          <a:p>
            <a:pPr algn="l"/>
            <a:endParaRPr lang="en-US" dirty="0"/>
          </a:p>
        </p:txBody>
      </p:sp>
      <p:sp>
        <p:nvSpPr>
          <p:cNvPr id="7" name="Oval 6"/>
          <p:cNvSpPr/>
          <p:nvPr/>
        </p:nvSpPr>
        <p:spPr>
          <a:xfrm>
            <a:off x="4888724" y="1224793"/>
            <a:ext cx="2759825" cy="1258876"/>
          </a:xfrm>
          <a:prstGeom prst="ellipse">
            <a:avLst/>
          </a:prstGeom>
          <a:noFill/>
          <a:ln w="28575">
            <a:solidFill>
              <a:srgbClr val="C00000"/>
            </a:solidFill>
          </a:ln>
        </p:spPr>
        <p:style>
          <a:lnRef idx="0">
            <a:schemeClr val="accent1"/>
          </a:lnRef>
          <a:fillRef idx="3">
            <a:schemeClr val="accent1"/>
          </a:fillRef>
          <a:effectRef idx="3">
            <a:schemeClr val="accent1"/>
          </a:effectRef>
          <a:fontRef idx="minor">
            <a:schemeClr val="lt1"/>
          </a:fontRef>
        </p:style>
        <p:txBody>
          <a:bodyPr rtlCol="0" anchor="ctr">
            <a:noAutofit/>
          </a:bodyPr>
          <a:lstStyle/>
          <a:p>
            <a:pPr algn="ctr"/>
            <a:endParaRPr lang="en-US" sz="1800" b="1" dirty="0">
              <a:solidFill>
                <a:schemeClr val="tx1"/>
              </a:solidFill>
            </a:endParaRPr>
          </a:p>
        </p:txBody>
      </p:sp>
      <p:sp>
        <p:nvSpPr>
          <p:cNvPr id="17" name="Oval 16"/>
          <p:cNvSpPr/>
          <p:nvPr/>
        </p:nvSpPr>
        <p:spPr>
          <a:xfrm>
            <a:off x="4905095" y="2676514"/>
            <a:ext cx="2727081" cy="1258876"/>
          </a:xfrm>
          <a:prstGeom prst="ellipse">
            <a:avLst/>
          </a:prstGeom>
          <a:noFill/>
          <a:ln w="28575">
            <a:solidFill>
              <a:srgbClr val="C00000"/>
            </a:solidFill>
          </a:ln>
        </p:spPr>
        <p:style>
          <a:lnRef idx="0">
            <a:schemeClr val="accent1"/>
          </a:lnRef>
          <a:fillRef idx="3">
            <a:schemeClr val="accent1"/>
          </a:fillRef>
          <a:effectRef idx="3">
            <a:schemeClr val="accent1"/>
          </a:effectRef>
          <a:fontRef idx="minor">
            <a:schemeClr val="lt1"/>
          </a:fontRef>
        </p:style>
        <p:txBody>
          <a:bodyPr rtlCol="0" anchor="ctr">
            <a:noAutofit/>
          </a:bodyPr>
          <a:lstStyle/>
          <a:p>
            <a:pPr algn="ctr"/>
            <a:endParaRPr lang="en-US" sz="1800" b="1" dirty="0">
              <a:solidFill>
                <a:schemeClr val="tx1"/>
              </a:solidFill>
            </a:endParaRPr>
          </a:p>
        </p:txBody>
      </p:sp>
    </p:spTree>
    <p:extLst>
      <p:ext uri="{BB962C8B-B14F-4D97-AF65-F5344CB8AC3E}">
        <p14:creationId xmlns:p14="http://schemas.microsoft.com/office/powerpoint/2010/main" val="26115443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79689" y="338667"/>
            <a:ext cx="6852356" cy="584775"/>
          </a:xfrm>
          <a:prstGeom prst="rect">
            <a:avLst/>
          </a:prstGeom>
          <a:noFill/>
        </p:spPr>
        <p:txBody>
          <a:bodyPr wrap="square" rtlCol="0">
            <a:spAutoFit/>
          </a:bodyPr>
          <a:lstStyle/>
          <a:p>
            <a:r>
              <a:rPr lang="en-US" sz="3200" dirty="0"/>
              <a:t>Call for Proposals: FY19 Grants</a:t>
            </a:r>
          </a:p>
        </p:txBody>
      </p:sp>
      <p:sp>
        <p:nvSpPr>
          <p:cNvPr id="3" name="Rectangle 2"/>
          <p:cNvSpPr/>
          <p:nvPr/>
        </p:nvSpPr>
        <p:spPr>
          <a:xfrm>
            <a:off x="304801" y="1126642"/>
            <a:ext cx="8602132" cy="4708981"/>
          </a:xfrm>
          <a:prstGeom prst="rect">
            <a:avLst/>
          </a:prstGeom>
        </p:spPr>
        <p:txBody>
          <a:bodyPr wrap="square">
            <a:spAutoFit/>
          </a:bodyPr>
          <a:lstStyle/>
          <a:p>
            <a:pPr algn="l"/>
            <a:r>
              <a:rPr lang="en-US" sz="2000" b="1" dirty="0">
                <a:solidFill>
                  <a:srgbClr val="72A642"/>
                </a:solidFill>
              </a:rPr>
              <a:t>Industry Grants: </a:t>
            </a:r>
            <a:r>
              <a:rPr lang="en-US" sz="2000" dirty="0"/>
              <a:t>up to $30,000 and intended for manufacturing facilities to improve processes or install technology that results in reducing toxics. </a:t>
            </a:r>
          </a:p>
          <a:p>
            <a:pPr algn="l"/>
            <a:endParaRPr lang="en-US" sz="2000" dirty="0"/>
          </a:p>
          <a:p>
            <a:pPr algn="l"/>
            <a:r>
              <a:rPr lang="en-US" sz="2000" b="1" dirty="0">
                <a:solidFill>
                  <a:srgbClr val="72A642"/>
                </a:solidFill>
              </a:rPr>
              <a:t>Small Business Grants: </a:t>
            </a:r>
            <a:r>
              <a:rPr lang="en-US" sz="2000" dirty="0"/>
              <a:t>up to $10,000 and intended for businesses that provide services directly to consumers. For example, dry cleaners, restaurants, auto repair and tire shops, bathtub refinishers, etc.</a:t>
            </a:r>
          </a:p>
          <a:p>
            <a:pPr algn="l"/>
            <a:endParaRPr lang="en-US" sz="2000" dirty="0"/>
          </a:p>
          <a:p>
            <a:pPr algn="l"/>
            <a:r>
              <a:rPr lang="en-US" sz="2000" b="1" dirty="0">
                <a:solidFill>
                  <a:srgbClr val="72A642"/>
                </a:solidFill>
              </a:rPr>
              <a:t>Community Grants: </a:t>
            </a:r>
            <a:r>
              <a:rPr lang="en-US" sz="2000" dirty="0"/>
              <a:t>up to $20,000 available for regional or statewide projects and up to $10,000 for local projects. Municipal governments, environmental and community organizations, youth organizations, housing authorities and school districts are all eligible to apply.</a:t>
            </a:r>
          </a:p>
          <a:p>
            <a:pPr algn="l"/>
            <a:endParaRPr lang="en-US" sz="2000" dirty="0"/>
          </a:p>
          <a:p>
            <a:pPr algn="l"/>
            <a:r>
              <a:rPr lang="en-US" sz="2000" b="1" dirty="0">
                <a:solidFill>
                  <a:srgbClr val="72A642"/>
                </a:solidFill>
              </a:rPr>
              <a:t>Academic Research Grants: </a:t>
            </a:r>
            <a:r>
              <a:rPr lang="en-US" sz="2000" dirty="0"/>
              <a:t>up to $25,000 and available to UMass faculty and their graduate students to partner with Massachusetts companies on researching safer alternatives to toxic chemicals.</a:t>
            </a:r>
            <a:endParaRPr lang="en-US" sz="3200" dirty="0"/>
          </a:p>
        </p:txBody>
      </p:sp>
    </p:spTree>
    <p:extLst>
      <p:ext uri="{BB962C8B-B14F-4D97-AF65-F5344CB8AC3E}">
        <p14:creationId xmlns:p14="http://schemas.microsoft.com/office/powerpoint/2010/main" val="26578027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6560" y="0"/>
            <a:ext cx="8229600" cy="1143000"/>
          </a:xfrm>
        </p:spPr>
        <p:txBody>
          <a:bodyPr/>
          <a:lstStyle/>
          <a:p>
            <a:pPr algn="ctr"/>
            <a:r>
              <a:rPr lang="en-US" dirty="0"/>
              <a:t>Other TURI Resources</a:t>
            </a:r>
          </a:p>
        </p:txBody>
      </p:sp>
      <p:pic>
        <p:nvPicPr>
          <p:cNvPr id="1028" name="Picture 4" descr="Profile Image"/>
          <p:cNvPicPr>
            <a:picLocks noGrp="1" noChangeAspect="1" noChangeArrowheads="1"/>
          </p:cNvPicPr>
          <p:nvPr>
            <p:ph idx="1"/>
          </p:nvPr>
        </p:nvPicPr>
        <p:blipFill>
          <a:blip r:embed="rId3" cstate="screen">
            <a:extLst>
              <a:ext uri="{28A0092B-C50C-407E-A947-70E740481C1C}">
                <a14:useLocalDpi xmlns:a14="http://schemas.microsoft.com/office/drawing/2010/main"/>
              </a:ext>
            </a:extLst>
          </a:blip>
          <a:srcRect/>
          <a:stretch>
            <a:fillRect/>
          </a:stretch>
        </p:blipFill>
        <p:spPr bwMode="auto">
          <a:xfrm>
            <a:off x="6046632" y="3635776"/>
            <a:ext cx="3097368" cy="275741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TURI Library"/>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642816" y="1164318"/>
            <a:ext cx="1905000" cy="127635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4"/>
          <p:cNvSpPr txBox="1">
            <a:spLocks noChangeArrowheads="1"/>
          </p:cNvSpPr>
          <p:nvPr/>
        </p:nvSpPr>
        <p:spPr bwMode="auto">
          <a:xfrm>
            <a:off x="104775" y="1273576"/>
            <a:ext cx="5662023"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3200" kern="1200">
                <a:solidFill>
                  <a:srgbClr val="314E90"/>
                </a:solidFill>
                <a:latin typeface="+mn-lt"/>
                <a:ea typeface="ヒラギノ角ゴ Pro W3" pitchFamily="84" charset="-128"/>
                <a:cs typeface="ヒラギノ角ゴ Pro W3" pitchFamily="84" charset="-128"/>
              </a:defRPr>
            </a:lvl1pPr>
            <a:lvl2pPr marL="742950" indent="-285750" algn="l" rtl="0" eaLnBrk="0" fontAlgn="base" hangingPunct="0">
              <a:spcBef>
                <a:spcPct val="20000"/>
              </a:spcBef>
              <a:spcAft>
                <a:spcPct val="0"/>
              </a:spcAft>
              <a:buFont typeface="Arial" pitchFamily="34" charset="0"/>
              <a:buChar char="–"/>
              <a:defRPr sz="2800" kern="1200">
                <a:solidFill>
                  <a:schemeClr val="tx2"/>
                </a:solidFill>
                <a:latin typeface="+mn-lt"/>
                <a:ea typeface="ヒラギノ角ゴ Pro W3" pitchFamily="84" charset="-128"/>
                <a:cs typeface="ヒラギノ角ゴ Pro W3"/>
              </a:defRPr>
            </a:lvl2pPr>
            <a:lvl3pPr marL="1143000" indent="-228600" algn="l" rtl="0" eaLnBrk="0" fontAlgn="base" hangingPunct="0">
              <a:spcBef>
                <a:spcPct val="20000"/>
              </a:spcBef>
              <a:spcAft>
                <a:spcPct val="0"/>
              </a:spcAft>
              <a:buFont typeface="Arial" pitchFamily="34" charset="0"/>
              <a:buChar char="•"/>
              <a:defRPr sz="2400" kern="1200">
                <a:solidFill>
                  <a:schemeClr val="accent2"/>
                </a:solidFill>
                <a:latin typeface="+mn-lt"/>
                <a:ea typeface="ヒラギノ角ゴ Pro W3" pitchFamily="84" charset="-128"/>
                <a:cs typeface="ヒラギノ角ゴ Pro W3"/>
              </a:defRPr>
            </a:lvl3pPr>
            <a:lvl4pPr marL="1600200" indent="-228600" algn="l" rtl="0" eaLnBrk="0" fontAlgn="base" hangingPunct="0">
              <a:spcBef>
                <a:spcPct val="20000"/>
              </a:spcBef>
              <a:spcAft>
                <a:spcPct val="0"/>
              </a:spcAft>
              <a:buFont typeface="Arial" pitchFamily="34" charset="0"/>
              <a:buChar char="–"/>
              <a:defRPr sz="2000" kern="1200">
                <a:solidFill>
                  <a:srgbClr val="8EC740"/>
                </a:solidFill>
                <a:latin typeface="+mn-lt"/>
                <a:ea typeface="ヒラギノ角ゴ Pro W3" pitchFamily="84" charset="-128"/>
                <a:cs typeface="ヒラギノ角ゴ Pro W3"/>
              </a:defRPr>
            </a:lvl4pPr>
            <a:lvl5pPr marL="2057400" indent="-228600" algn="l" rtl="0" eaLnBrk="0" fontAlgn="base" hangingPunct="0">
              <a:spcBef>
                <a:spcPct val="20000"/>
              </a:spcBef>
              <a:spcAft>
                <a:spcPct val="0"/>
              </a:spcAft>
              <a:buFont typeface="Arial" pitchFamily="34" charset="0"/>
              <a:buChar char="»"/>
              <a:defRPr sz="2000" kern="1200">
                <a:solidFill>
                  <a:schemeClr val="tx2"/>
                </a:solidFill>
                <a:latin typeface="+mn-lt"/>
                <a:ea typeface="ヒラギノ角ゴ Pro W3" pitchFamily="84" charset="-128"/>
                <a:cs typeface="ヒラギノ角ゴ Pro W3"/>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hangingPunct="1">
              <a:spcAft>
                <a:spcPts val="600"/>
              </a:spcAft>
              <a:buNone/>
            </a:pPr>
            <a:r>
              <a:rPr lang="en-US" sz="2800" b="1" dirty="0">
                <a:solidFill>
                  <a:schemeClr val="tx1"/>
                </a:solidFill>
                <a:latin typeface="Calibri" panose="020F0502020204030204" pitchFamily="34" charset="0"/>
              </a:rPr>
              <a:t>Library</a:t>
            </a:r>
          </a:p>
          <a:p>
            <a:pPr eaLnBrk="1" hangingPunct="1">
              <a:spcAft>
                <a:spcPts val="600"/>
              </a:spcAft>
            </a:pPr>
            <a:r>
              <a:rPr lang="en-US" sz="2800" dirty="0">
                <a:solidFill>
                  <a:schemeClr val="tx1"/>
                </a:solidFill>
                <a:latin typeface="Calibri" panose="020F0502020204030204" pitchFamily="34" charset="0"/>
              </a:rPr>
              <a:t>Specialized collection of books, articles and databases</a:t>
            </a:r>
          </a:p>
          <a:p>
            <a:pPr eaLnBrk="1" hangingPunct="1">
              <a:spcAft>
                <a:spcPts val="600"/>
              </a:spcAft>
            </a:pPr>
            <a:r>
              <a:rPr lang="en-US" sz="2800" dirty="0">
                <a:solidFill>
                  <a:schemeClr val="tx1"/>
                </a:solidFill>
                <a:latin typeface="Calibri" panose="020F0502020204030204" pitchFamily="34" charset="0"/>
              </a:rPr>
              <a:t>Contact our library manager with your individual questions</a:t>
            </a:r>
          </a:p>
          <a:p>
            <a:pPr marL="0" indent="0" eaLnBrk="1" hangingPunct="1">
              <a:spcAft>
                <a:spcPts val="600"/>
              </a:spcAft>
              <a:buNone/>
            </a:pPr>
            <a:r>
              <a:rPr lang="en-US" sz="2800" b="1" dirty="0">
                <a:solidFill>
                  <a:schemeClr val="tx1"/>
                </a:solidFill>
                <a:latin typeface="Calibri" panose="020F0502020204030204" pitchFamily="34" charset="0"/>
              </a:rPr>
              <a:t>Beyond the MSDS</a:t>
            </a:r>
          </a:p>
          <a:p>
            <a:pPr eaLnBrk="1" hangingPunct="1">
              <a:spcAft>
                <a:spcPts val="600"/>
              </a:spcAft>
            </a:pPr>
            <a:r>
              <a:rPr lang="en-US" sz="2800" dirty="0">
                <a:solidFill>
                  <a:schemeClr val="tx1"/>
                </a:solidFill>
                <a:latin typeface="Calibri" panose="020F0502020204030204" pitchFamily="34" charset="0"/>
              </a:rPr>
              <a:t>Workshop October 2 – register at </a:t>
            </a:r>
            <a:r>
              <a:rPr lang="en-US" sz="2800" dirty="0">
                <a:solidFill>
                  <a:schemeClr val="tx1"/>
                </a:solidFill>
                <a:latin typeface="Calibri" panose="020F0502020204030204" pitchFamily="34" charset="0"/>
                <a:hlinkClick r:id="rId5"/>
              </a:rPr>
              <a:t>www.turi.org</a:t>
            </a:r>
            <a:endParaRPr lang="en-US" sz="2800" dirty="0">
              <a:solidFill>
                <a:schemeClr val="tx1"/>
              </a:solidFill>
              <a:latin typeface="Calibri" panose="020F0502020204030204" pitchFamily="34" charset="0"/>
            </a:endParaRPr>
          </a:p>
          <a:p>
            <a:pPr eaLnBrk="1" hangingPunct="1">
              <a:spcAft>
                <a:spcPts val="600"/>
              </a:spcAft>
            </a:pPr>
            <a:r>
              <a:rPr lang="en-US" sz="2800" dirty="0">
                <a:solidFill>
                  <a:schemeClr val="tx1"/>
                </a:solidFill>
                <a:latin typeface="Calibri" panose="020F0502020204030204" pitchFamily="34" charset="0"/>
              </a:rPr>
              <a:t>Recorded webinar at </a:t>
            </a:r>
            <a:r>
              <a:rPr lang="en-US" sz="2800" dirty="0">
                <a:solidFill>
                  <a:schemeClr val="tx1"/>
                </a:solidFill>
                <a:latin typeface="Calibri" panose="020F0502020204030204" pitchFamily="34" charset="0"/>
                <a:hlinkClick r:id="rId5"/>
              </a:rPr>
              <a:t>www.turi.org</a:t>
            </a:r>
            <a:endParaRPr lang="en-US" sz="2800" dirty="0">
              <a:solidFill>
                <a:schemeClr val="tx1"/>
              </a:solidFill>
              <a:latin typeface="Calibri" panose="020F0502020204030204" pitchFamily="34" charset="0"/>
            </a:endParaRPr>
          </a:p>
          <a:p>
            <a:pPr eaLnBrk="1" hangingPunct="1">
              <a:spcAft>
                <a:spcPts val="600"/>
              </a:spcAft>
            </a:pPr>
            <a:endParaRPr lang="en-US" sz="2800" dirty="0">
              <a:solidFill>
                <a:schemeClr val="tx1"/>
              </a:solidFill>
              <a:latin typeface="Calibri" panose="020F0502020204030204" pitchFamily="34" charset="0"/>
            </a:endParaRPr>
          </a:p>
          <a:p>
            <a:pPr lvl="1" eaLnBrk="1" hangingPunct="1">
              <a:spcAft>
                <a:spcPts val="600"/>
              </a:spcAft>
            </a:pPr>
            <a:endParaRPr lang="en-US" dirty="0">
              <a:latin typeface="Calibri" panose="020F0502020204030204" pitchFamily="34" charset="0"/>
            </a:endParaRPr>
          </a:p>
        </p:txBody>
      </p:sp>
    </p:spTree>
    <p:extLst>
      <p:ext uri="{BB962C8B-B14F-4D97-AF65-F5344CB8AC3E}">
        <p14:creationId xmlns:p14="http://schemas.microsoft.com/office/powerpoint/2010/main" val="38598298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330894" y="1779591"/>
            <a:ext cx="7898705" cy="2211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000" b="1" kern="1200">
                <a:solidFill>
                  <a:schemeClr val="tx1"/>
                </a:solidFill>
                <a:latin typeface="Myriad Pro" pitchFamily="34" charset="0"/>
                <a:ea typeface="ヒラギノ角ゴ Pro W3" pitchFamily="84" charset="-128"/>
                <a:cs typeface="Myriad Pro" pitchFamily="34" charset="0"/>
              </a:defRPr>
            </a:lvl1pPr>
            <a:lvl2pPr algn="ctr" rtl="0" eaLnBrk="1" fontAlgn="base" hangingPunct="1">
              <a:spcBef>
                <a:spcPct val="0"/>
              </a:spcBef>
              <a:spcAft>
                <a:spcPct val="0"/>
              </a:spcAft>
              <a:defRPr sz="4400">
                <a:solidFill>
                  <a:srgbClr val="314E90"/>
                </a:solidFill>
                <a:latin typeface="Calibri" pitchFamily="84" charset="0"/>
                <a:ea typeface="ヒラギノ角ゴ Pro W3" pitchFamily="84" charset="-128"/>
                <a:cs typeface="ヒラギノ角ゴ Pro W3" pitchFamily="84" charset="-128"/>
              </a:defRPr>
            </a:lvl2pPr>
            <a:lvl3pPr algn="ctr" rtl="0" eaLnBrk="1" fontAlgn="base" hangingPunct="1">
              <a:spcBef>
                <a:spcPct val="0"/>
              </a:spcBef>
              <a:spcAft>
                <a:spcPct val="0"/>
              </a:spcAft>
              <a:defRPr sz="4400">
                <a:solidFill>
                  <a:srgbClr val="314E90"/>
                </a:solidFill>
                <a:latin typeface="Calibri" pitchFamily="84" charset="0"/>
                <a:ea typeface="ヒラギノ角ゴ Pro W3" pitchFamily="84" charset="-128"/>
                <a:cs typeface="ヒラギノ角ゴ Pro W3" pitchFamily="84" charset="-128"/>
              </a:defRPr>
            </a:lvl3pPr>
            <a:lvl4pPr algn="ctr" rtl="0" eaLnBrk="1" fontAlgn="base" hangingPunct="1">
              <a:spcBef>
                <a:spcPct val="0"/>
              </a:spcBef>
              <a:spcAft>
                <a:spcPct val="0"/>
              </a:spcAft>
              <a:defRPr sz="4400">
                <a:solidFill>
                  <a:srgbClr val="314E90"/>
                </a:solidFill>
                <a:latin typeface="Calibri" pitchFamily="84" charset="0"/>
                <a:ea typeface="ヒラギノ角ゴ Pro W3" pitchFamily="84" charset="-128"/>
                <a:cs typeface="ヒラギノ角ゴ Pro W3" pitchFamily="84" charset="-128"/>
              </a:defRPr>
            </a:lvl4pPr>
            <a:lvl5pPr algn="ctr" rtl="0" eaLnBrk="1" fontAlgn="base" hangingPunct="1">
              <a:spcBef>
                <a:spcPct val="0"/>
              </a:spcBef>
              <a:spcAft>
                <a:spcPct val="0"/>
              </a:spcAft>
              <a:defRPr sz="4400">
                <a:solidFill>
                  <a:srgbClr val="314E90"/>
                </a:solidFill>
                <a:latin typeface="Calibri" pitchFamily="84" charset="0"/>
                <a:ea typeface="ヒラギノ角ゴ Pro W3" pitchFamily="84" charset="-128"/>
                <a:cs typeface="ヒラギノ角ゴ Pro W3" pitchFamily="84" charset="-128"/>
              </a:defRPr>
            </a:lvl5pPr>
            <a:lvl6pPr marL="457200" algn="ctr" rtl="0" eaLnBrk="1" fontAlgn="base" hangingPunct="1">
              <a:spcBef>
                <a:spcPct val="0"/>
              </a:spcBef>
              <a:spcAft>
                <a:spcPct val="0"/>
              </a:spcAft>
              <a:defRPr sz="4400">
                <a:solidFill>
                  <a:srgbClr val="314E90"/>
                </a:solidFill>
                <a:latin typeface="Calibri" pitchFamily="84" charset="0"/>
                <a:ea typeface="ヒラギノ角ゴ Pro W3" pitchFamily="84" charset="-128"/>
                <a:cs typeface="ヒラギノ角ゴ Pro W3" pitchFamily="84" charset="-128"/>
              </a:defRPr>
            </a:lvl6pPr>
            <a:lvl7pPr marL="914400" algn="ctr" rtl="0" eaLnBrk="1" fontAlgn="base" hangingPunct="1">
              <a:spcBef>
                <a:spcPct val="0"/>
              </a:spcBef>
              <a:spcAft>
                <a:spcPct val="0"/>
              </a:spcAft>
              <a:defRPr sz="4400">
                <a:solidFill>
                  <a:srgbClr val="314E90"/>
                </a:solidFill>
                <a:latin typeface="Calibri" pitchFamily="84" charset="0"/>
                <a:ea typeface="ヒラギノ角ゴ Pro W3" pitchFamily="84" charset="-128"/>
                <a:cs typeface="ヒラギノ角ゴ Pro W3" pitchFamily="84" charset="-128"/>
              </a:defRPr>
            </a:lvl7pPr>
            <a:lvl8pPr marL="1371600" algn="ctr" rtl="0" eaLnBrk="1" fontAlgn="base" hangingPunct="1">
              <a:spcBef>
                <a:spcPct val="0"/>
              </a:spcBef>
              <a:spcAft>
                <a:spcPct val="0"/>
              </a:spcAft>
              <a:defRPr sz="4400">
                <a:solidFill>
                  <a:srgbClr val="314E90"/>
                </a:solidFill>
                <a:latin typeface="Calibri" pitchFamily="84" charset="0"/>
                <a:ea typeface="ヒラギノ角ゴ Pro W3" pitchFamily="84" charset="-128"/>
                <a:cs typeface="ヒラギノ角ゴ Pro W3" pitchFamily="84" charset="-128"/>
              </a:defRPr>
            </a:lvl8pPr>
            <a:lvl9pPr marL="1828800" algn="ctr" rtl="0" eaLnBrk="1" fontAlgn="base" hangingPunct="1">
              <a:spcBef>
                <a:spcPct val="0"/>
              </a:spcBef>
              <a:spcAft>
                <a:spcPct val="0"/>
              </a:spcAft>
              <a:defRPr sz="4400">
                <a:solidFill>
                  <a:srgbClr val="314E90"/>
                </a:solidFill>
                <a:latin typeface="Calibri" pitchFamily="84" charset="0"/>
                <a:ea typeface="ヒラギノ角ゴ Pro W3" pitchFamily="84" charset="-128"/>
                <a:cs typeface="ヒラギノ角ゴ Pro W3" pitchFamily="84" charset="-128"/>
              </a:defRPr>
            </a:lvl9pPr>
          </a:lstStyle>
          <a:p>
            <a:r>
              <a:rPr lang="en-US" sz="3600" dirty="0"/>
              <a:t>Contact us with any questions!</a:t>
            </a:r>
          </a:p>
          <a:p>
            <a:pPr marL="342900" indent="-342900">
              <a:buFont typeface="Arial" panose="020B0604020202020204" pitchFamily="34" charset="0"/>
              <a:buChar char="•"/>
            </a:pPr>
            <a:endParaRPr lang="en-US" sz="2400" dirty="0">
              <a:latin typeface="Calibri" panose="020F0502020204030204" pitchFamily="34" charset="0"/>
            </a:endParaRPr>
          </a:p>
          <a:p>
            <a:pPr marL="342900" indent="-342900">
              <a:buFont typeface="Arial" panose="020B0604020202020204" pitchFamily="34" charset="0"/>
              <a:buChar char="•"/>
            </a:pPr>
            <a:r>
              <a:rPr lang="en-US" sz="2400" dirty="0">
                <a:latin typeface="Calibri" panose="020F0502020204030204" pitchFamily="34" charset="0"/>
              </a:rPr>
              <a:t>TURI: </a:t>
            </a:r>
            <a:r>
              <a:rPr lang="en-US" sz="2000" dirty="0">
                <a:latin typeface="Calibri" panose="020F0502020204030204" pitchFamily="34" charset="0"/>
                <a:hlinkClick r:id="rId3"/>
              </a:rPr>
              <a:t>www.turi.org</a:t>
            </a:r>
            <a:endParaRPr lang="en-US" sz="2000" dirty="0">
              <a:latin typeface="Calibri" panose="020F0502020204030204" pitchFamily="34" charset="0"/>
            </a:endParaRPr>
          </a:p>
          <a:p>
            <a:pPr marL="342900" indent="-342900">
              <a:buFont typeface="Arial" panose="020B0604020202020204" pitchFamily="34" charset="0"/>
              <a:buChar char="•"/>
            </a:pPr>
            <a:r>
              <a:rPr lang="en-US" sz="2000" dirty="0">
                <a:latin typeface="Calibri" panose="020F0502020204030204" pitchFamily="34" charset="0"/>
              </a:rPr>
              <a:t>Sign up for our Newsletter</a:t>
            </a:r>
          </a:p>
          <a:p>
            <a:pPr marL="342900" indent="-342900">
              <a:buFont typeface="Arial" panose="020B0604020202020204" pitchFamily="34" charset="0"/>
              <a:buChar char="•"/>
            </a:pPr>
            <a:r>
              <a:rPr lang="en-US" sz="2000" dirty="0">
                <a:latin typeface="Calibri" panose="020F0502020204030204" pitchFamily="34" charset="0"/>
              </a:rPr>
              <a:t>Sign up for </a:t>
            </a:r>
            <a:r>
              <a:rPr lang="en-US" sz="2000" dirty="0" err="1">
                <a:latin typeface="Calibri" panose="020F0502020204030204" pitchFamily="34" charset="0"/>
              </a:rPr>
              <a:t>Greenlist</a:t>
            </a:r>
            <a:r>
              <a:rPr lang="en-US" sz="2000" dirty="0">
                <a:latin typeface="Calibri" panose="020F0502020204030204" pitchFamily="34" charset="0"/>
              </a:rPr>
              <a:t> Bulletin</a:t>
            </a:r>
          </a:p>
          <a:p>
            <a:pPr marL="342900" indent="-342900">
              <a:buFont typeface="Arial" panose="020B0604020202020204" pitchFamily="34" charset="0"/>
              <a:buChar char="•"/>
            </a:pPr>
            <a:r>
              <a:rPr lang="en-US" sz="2000" dirty="0">
                <a:latin typeface="Calibri" panose="020F0502020204030204" pitchFamily="34" charset="0"/>
              </a:rPr>
              <a:t>Follow us on Facebook</a:t>
            </a:r>
          </a:p>
          <a:p>
            <a:endParaRPr lang="en-US" sz="3600" dirty="0"/>
          </a:p>
        </p:txBody>
      </p:sp>
      <p:sp>
        <p:nvSpPr>
          <p:cNvPr id="10" name="Rectangle 9"/>
          <p:cNvSpPr/>
          <p:nvPr/>
        </p:nvSpPr>
        <p:spPr>
          <a:xfrm>
            <a:off x="4531275" y="2170117"/>
            <a:ext cx="4174817" cy="1569660"/>
          </a:xfrm>
          <a:prstGeom prst="rect">
            <a:avLst/>
          </a:prstGeom>
        </p:spPr>
        <p:txBody>
          <a:bodyPr wrap="square">
            <a:spAutoFit/>
          </a:bodyPr>
          <a:lstStyle/>
          <a:p>
            <a:pPr>
              <a:buNone/>
            </a:pPr>
            <a:endParaRPr lang="en-US" dirty="0"/>
          </a:p>
          <a:p>
            <a:pPr algn="l">
              <a:buNone/>
            </a:pPr>
            <a:r>
              <a:rPr lang="en-US" b="1" dirty="0"/>
              <a:t>TURI: Felice </a:t>
            </a:r>
            <a:r>
              <a:rPr lang="en-US" b="1" dirty="0" err="1"/>
              <a:t>Kincannon</a:t>
            </a:r>
            <a:endParaRPr lang="en-US" b="1" dirty="0"/>
          </a:p>
          <a:p>
            <a:pPr algn="l">
              <a:buNone/>
            </a:pPr>
            <a:r>
              <a:rPr lang="en-US" b="1" dirty="0"/>
              <a:t>           </a:t>
            </a:r>
            <a:r>
              <a:rPr lang="en-US" b="1" dirty="0">
                <a:hlinkClick r:id="rId4"/>
              </a:rPr>
              <a:t>felicek@turi.org</a:t>
            </a:r>
            <a:endParaRPr lang="en-US" b="1" dirty="0"/>
          </a:p>
          <a:p>
            <a:pPr algn="l">
              <a:buNone/>
            </a:pPr>
            <a:endParaRPr lang="en-US" b="1" dirty="0"/>
          </a:p>
        </p:txBody>
      </p:sp>
    </p:spTree>
    <p:extLst>
      <p:ext uri="{BB962C8B-B14F-4D97-AF65-F5344CB8AC3E}">
        <p14:creationId xmlns:p14="http://schemas.microsoft.com/office/powerpoint/2010/main" val="17626972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70C0"/>
                </a:solidFill>
              </a:rPr>
              <a:t>Core principles of </a:t>
            </a:r>
            <a:br>
              <a:rPr lang="en-US" dirty="0">
                <a:solidFill>
                  <a:srgbClr val="0070C0"/>
                </a:solidFill>
              </a:rPr>
            </a:br>
            <a:r>
              <a:rPr lang="en-US" dirty="0">
                <a:solidFill>
                  <a:srgbClr val="0070C0"/>
                </a:solidFill>
              </a:rPr>
              <a:t>Toxics Use Reduction</a:t>
            </a:r>
          </a:p>
        </p:txBody>
      </p:sp>
      <p:sp>
        <p:nvSpPr>
          <p:cNvPr id="4" name="Content Placeholder 2"/>
          <p:cNvSpPr>
            <a:spLocks noGrp="1"/>
          </p:cNvSpPr>
          <p:nvPr>
            <p:ph idx="1"/>
          </p:nvPr>
        </p:nvSpPr>
        <p:spPr>
          <a:xfrm>
            <a:off x="457200" y="1641762"/>
            <a:ext cx="3938156" cy="4333009"/>
          </a:xfrm>
        </p:spPr>
        <p:txBody>
          <a:bodyPr/>
          <a:lstStyle/>
          <a:p>
            <a:pPr eaLnBrk="1" hangingPunct="1">
              <a:spcAft>
                <a:spcPts val="600"/>
              </a:spcAft>
              <a:buClr>
                <a:schemeClr val="accent6"/>
              </a:buClr>
            </a:pPr>
            <a:r>
              <a:rPr lang="en-US" dirty="0">
                <a:solidFill>
                  <a:srgbClr val="0070C0"/>
                </a:solidFill>
                <a:ea typeface="ヒラギノ角ゴ Pro W3"/>
              </a:rPr>
              <a:t>Reduce toxics at the Source</a:t>
            </a:r>
          </a:p>
          <a:p>
            <a:pPr eaLnBrk="1" hangingPunct="1">
              <a:spcAft>
                <a:spcPts val="600"/>
              </a:spcAft>
              <a:buClr>
                <a:schemeClr val="accent6"/>
              </a:buClr>
            </a:pPr>
            <a:r>
              <a:rPr lang="en-US" dirty="0">
                <a:solidFill>
                  <a:srgbClr val="0070C0"/>
                </a:solidFill>
                <a:ea typeface="ヒラギノ角ゴ Pro W3"/>
              </a:rPr>
              <a:t>Look for opportunities to eliminate or reduce hazard </a:t>
            </a:r>
          </a:p>
          <a:p>
            <a:pPr eaLnBrk="1" hangingPunct="1">
              <a:spcAft>
                <a:spcPts val="600"/>
              </a:spcAft>
              <a:buClr>
                <a:schemeClr val="accent6"/>
              </a:buClr>
            </a:pPr>
            <a:r>
              <a:rPr lang="en-US" dirty="0">
                <a:solidFill>
                  <a:srgbClr val="0070C0"/>
                </a:solidFill>
                <a:ea typeface="ヒラギノ角ゴ Pro W3"/>
              </a:rPr>
              <a:t>Primary prevention of disease</a:t>
            </a:r>
            <a:endParaRPr lang="en-US" dirty="0">
              <a:solidFill>
                <a:srgbClr val="0070C0"/>
              </a:solidFill>
            </a:endParaRPr>
          </a:p>
        </p:txBody>
      </p:sp>
      <p:graphicFrame>
        <p:nvGraphicFramePr>
          <p:cNvPr id="5" name="Content Placeholder 10"/>
          <p:cNvGraphicFramePr>
            <a:graphicFrameLocks/>
          </p:cNvGraphicFramePr>
          <p:nvPr>
            <p:extLst>
              <p:ext uri="{D42A27DB-BD31-4B8C-83A1-F6EECF244321}">
                <p14:modId xmlns:p14="http://schemas.microsoft.com/office/powerpoint/2010/main" val="3037236687"/>
              </p:ext>
            </p:extLst>
          </p:nvPr>
        </p:nvGraphicFramePr>
        <p:xfrm>
          <a:off x="4310742" y="1634547"/>
          <a:ext cx="4452257" cy="44396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86049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70C0"/>
                </a:solidFill>
              </a:rPr>
              <a:t>How TURA Works</a:t>
            </a:r>
          </a:p>
        </p:txBody>
      </p:sp>
      <p:sp>
        <p:nvSpPr>
          <p:cNvPr id="3" name="Content Placeholder 2"/>
          <p:cNvSpPr>
            <a:spLocks noGrp="1"/>
          </p:cNvSpPr>
          <p:nvPr>
            <p:ph idx="1"/>
          </p:nvPr>
        </p:nvSpPr>
        <p:spPr>
          <a:xfrm>
            <a:off x="490623" y="1321703"/>
            <a:ext cx="3854378" cy="4415345"/>
          </a:xfrm>
        </p:spPr>
        <p:txBody>
          <a:bodyPr/>
          <a:lstStyle/>
          <a:p>
            <a:pPr marL="0" indent="0">
              <a:buNone/>
              <a:defRPr/>
            </a:pPr>
            <a:r>
              <a:rPr lang="en-US" sz="2800" dirty="0">
                <a:solidFill>
                  <a:srgbClr val="0070C0"/>
                </a:solidFill>
                <a:ea typeface="ヒラギノ角ゴ Pro W3"/>
              </a:rPr>
              <a:t>Users of large amounts of toxic chemicals must:</a:t>
            </a:r>
          </a:p>
          <a:p>
            <a:pPr lvl="1">
              <a:buFont typeface="Wingdings" charset="2"/>
              <a:buChar char="§"/>
              <a:defRPr/>
            </a:pPr>
            <a:r>
              <a:rPr lang="en-US" i="1" dirty="0">
                <a:solidFill>
                  <a:srgbClr val="FF0000"/>
                </a:solidFill>
                <a:ea typeface="ヒラギノ角ゴ Pro W3"/>
              </a:rPr>
              <a:t>Report</a:t>
            </a:r>
            <a:r>
              <a:rPr lang="en-US" dirty="0">
                <a:solidFill>
                  <a:srgbClr val="0070C0"/>
                </a:solidFill>
                <a:ea typeface="ヒラギノ角ゴ Pro W3"/>
              </a:rPr>
              <a:t>  toxics use</a:t>
            </a:r>
            <a:endParaRPr lang="en-US" dirty="0">
              <a:solidFill>
                <a:srgbClr val="0070C0"/>
              </a:solidFill>
            </a:endParaRPr>
          </a:p>
          <a:p>
            <a:pPr lvl="1">
              <a:buFont typeface="Wingdings" charset="2"/>
              <a:buChar char="§"/>
              <a:defRPr/>
            </a:pPr>
            <a:r>
              <a:rPr lang="en-US" i="1" dirty="0">
                <a:solidFill>
                  <a:srgbClr val="FF0000"/>
                </a:solidFill>
                <a:ea typeface="ヒラギノ角ゴ Pro W3"/>
              </a:rPr>
              <a:t>Pay</a:t>
            </a:r>
            <a:r>
              <a:rPr lang="en-US" dirty="0">
                <a:solidFill>
                  <a:srgbClr val="0070C0"/>
                </a:solidFill>
                <a:ea typeface="ヒラギノ角ゴ Pro W3"/>
              </a:rPr>
              <a:t> fees </a:t>
            </a:r>
          </a:p>
          <a:p>
            <a:pPr lvl="2">
              <a:buFont typeface="Wingdings" charset="2"/>
              <a:buChar char="§"/>
              <a:defRPr/>
            </a:pPr>
            <a:r>
              <a:rPr lang="en-US" dirty="0">
                <a:solidFill>
                  <a:srgbClr val="0070C0"/>
                </a:solidFill>
                <a:ea typeface="ヒラギノ角ゴ Pro W3"/>
              </a:rPr>
              <a:t>Funds support services to industry &amp; communities</a:t>
            </a:r>
          </a:p>
          <a:p>
            <a:pPr lvl="1">
              <a:buFont typeface="Wingdings" charset="2"/>
              <a:buChar char="§"/>
              <a:defRPr/>
            </a:pPr>
            <a:r>
              <a:rPr lang="en-US" i="1" dirty="0">
                <a:solidFill>
                  <a:srgbClr val="FF0000"/>
                </a:solidFill>
                <a:ea typeface="ヒラギノ角ゴ Pro W3"/>
              </a:rPr>
              <a:t>Plan</a:t>
            </a:r>
            <a:r>
              <a:rPr lang="en-US" i="1" dirty="0">
                <a:solidFill>
                  <a:srgbClr val="0070C0"/>
                </a:solidFill>
                <a:ea typeface="ヒラギノ角ゴ Pro W3"/>
              </a:rPr>
              <a:t> </a:t>
            </a:r>
            <a:r>
              <a:rPr lang="en-US" dirty="0">
                <a:solidFill>
                  <a:srgbClr val="0070C0"/>
                </a:solidFill>
                <a:ea typeface="ヒラギノ角ゴ Pro W3"/>
              </a:rPr>
              <a:t>toxics reduction</a:t>
            </a:r>
          </a:p>
        </p:txBody>
      </p:sp>
      <p:pic>
        <p:nvPicPr>
          <p:cNvPr id="5" name="Picture 4" descr="Production Adjusted Releases.png"/>
          <p:cNvPicPr>
            <a:picLocks noChangeAspect="1"/>
          </p:cNvPicPr>
          <p:nvPr/>
        </p:nvPicPr>
        <p:blipFill>
          <a:blip r:embed="rId3"/>
          <a:stretch>
            <a:fillRect/>
          </a:stretch>
        </p:blipFill>
        <p:spPr>
          <a:xfrm>
            <a:off x="5267077" y="4693159"/>
            <a:ext cx="3768069" cy="2090819"/>
          </a:xfrm>
          <a:prstGeom prst="rect">
            <a:avLst/>
          </a:prstGeom>
        </p:spPr>
      </p:pic>
      <p:pic>
        <p:nvPicPr>
          <p:cNvPr id="6"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267078" y="168615"/>
            <a:ext cx="3742472" cy="20766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descr="Production Adjusted Byproduct"/>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267078" y="2418641"/>
            <a:ext cx="3786611" cy="210110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8456022" y="104380"/>
            <a:ext cx="818606" cy="461665"/>
          </a:xfrm>
          <a:prstGeom prst="rect">
            <a:avLst/>
          </a:prstGeom>
          <a:noFill/>
        </p:spPr>
        <p:txBody>
          <a:bodyPr wrap="square" rtlCol="0">
            <a:spAutoFit/>
          </a:bodyPr>
          <a:lstStyle/>
          <a:p>
            <a:r>
              <a:rPr lang="en-US" dirty="0"/>
              <a:t>48%</a:t>
            </a:r>
          </a:p>
        </p:txBody>
      </p:sp>
      <p:sp>
        <p:nvSpPr>
          <p:cNvPr id="10" name="Down Arrow 9"/>
          <p:cNvSpPr/>
          <p:nvPr/>
        </p:nvSpPr>
        <p:spPr>
          <a:xfrm>
            <a:off x="8090838" y="153781"/>
            <a:ext cx="484632" cy="419912"/>
          </a:xfrm>
          <a:prstGeom prst="downArrow">
            <a:avLst/>
          </a:prstGeom>
          <a:gradFill>
            <a:gsLst>
              <a:gs pos="0">
                <a:srgbClr val="0070C0"/>
              </a:gs>
              <a:gs pos="80000">
                <a:schemeClr val="accent1">
                  <a:shade val="93000"/>
                  <a:satMod val="130000"/>
                </a:schemeClr>
              </a:gs>
              <a:gs pos="100000">
                <a:schemeClr val="accent1">
                  <a:shade val="94000"/>
                  <a:satMod val="135000"/>
                </a:schemeClr>
              </a:gs>
            </a:gsLst>
          </a:gradFill>
          <a:ln/>
        </p:spPr>
        <p:style>
          <a:lnRef idx="0">
            <a:schemeClr val="accent1"/>
          </a:lnRef>
          <a:fillRef idx="3">
            <a:schemeClr val="accent1"/>
          </a:fillRef>
          <a:effectRef idx="3">
            <a:schemeClr val="accent1"/>
          </a:effectRef>
          <a:fontRef idx="minor">
            <a:schemeClr val="lt1"/>
          </a:fontRef>
        </p:style>
        <p:txBody>
          <a:bodyPr rtlCol="0" anchor="ctr">
            <a:noAutofit/>
          </a:bodyPr>
          <a:lstStyle/>
          <a:p>
            <a:pPr algn="ctr"/>
            <a:endParaRPr lang="en-US" sz="1800" b="1" dirty="0">
              <a:solidFill>
                <a:schemeClr val="tx1"/>
              </a:solidFill>
            </a:endParaRPr>
          </a:p>
        </p:txBody>
      </p:sp>
      <p:sp>
        <p:nvSpPr>
          <p:cNvPr id="11" name="TextBox 10"/>
          <p:cNvSpPr txBox="1"/>
          <p:nvPr/>
        </p:nvSpPr>
        <p:spPr>
          <a:xfrm>
            <a:off x="5821679" y="2285417"/>
            <a:ext cx="818606" cy="461665"/>
          </a:xfrm>
          <a:prstGeom prst="rect">
            <a:avLst/>
          </a:prstGeom>
          <a:noFill/>
        </p:spPr>
        <p:txBody>
          <a:bodyPr wrap="square" rtlCol="0">
            <a:spAutoFit/>
          </a:bodyPr>
          <a:lstStyle/>
          <a:p>
            <a:r>
              <a:rPr lang="en-US" dirty="0"/>
              <a:t>77%</a:t>
            </a:r>
          </a:p>
        </p:txBody>
      </p:sp>
      <p:sp>
        <p:nvSpPr>
          <p:cNvPr id="12" name="Down Arrow 11"/>
          <p:cNvSpPr/>
          <p:nvPr/>
        </p:nvSpPr>
        <p:spPr>
          <a:xfrm>
            <a:off x="5456495" y="2334818"/>
            <a:ext cx="484632" cy="419912"/>
          </a:xfrm>
          <a:prstGeom prst="downArrow">
            <a:avLst/>
          </a:prstGeom>
          <a:gradFill>
            <a:gsLst>
              <a:gs pos="0">
                <a:srgbClr val="0070C0"/>
              </a:gs>
              <a:gs pos="80000">
                <a:schemeClr val="accent1">
                  <a:shade val="93000"/>
                  <a:satMod val="130000"/>
                </a:schemeClr>
              </a:gs>
              <a:gs pos="100000">
                <a:schemeClr val="accent1">
                  <a:shade val="94000"/>
                  <a:satMod val="135000"/>
                </a:schemeClr>
              </a:gs>
            </a:gsLst>
          </a:gradFill>
          <a:ln/>
        </p:spPr>
        <p:style>
          <a:lnRef idx="0">
            <a:schemeClr val="accent1"/>
          </a:lnRef>
          <a:fillRef idx="3">
            <a:schemeClr val="accent1"/>
          </a:fillRef>
          <a:effectRef idx="3">
            <a:schemeClr val="accent1"/>
          </a:effectRef>
          <a:fontRef idx="minor">
            <a:schemeClr val="lt1"/>
          </a:fontRef>
        </p:style>
        <p:txBody>
          <a:bodyPr rtlCol="0" anchor="ctr">
            <a:noAutofit/>
          </a:bodyPr>
          <a:lstStyle/>
          <a:p>
            <a:pPr algn="ctr"/>
            <a:endParaRPr lang="en-US" sz="1800" b="1" dirty="0">
              <a:solidFill>
                <a:schemeClr val="tx1"/>
              </a:solidFill>
            </a:endParaRPr>
          </a:p>
        </p:txBody>
      </p:sp>
      <p:sp>
        <p:nvSpPr>
          <p:cNvPr id="13" name="TextBox 12"/>
          <p:cNvSpPr txBox="1"/>
          <p:nvPr/>
        </p:nvSpPr>
        <p:spPr>
          <a:xfrm>
            <a:off x="5632261" y="4599678"/>
            <a:ext cx="818606" cy="461665"/>
          </a:xfrm>
          <a:prstGeom prst="rect">
            <a:avLst/>
          </a:prstGeom>
          <a:noFill/>
        </p:spPr>
        <p:txBody>
          <a:bodyPr wrap="square" rtlCol="0">
            <a:spAutoFit/>
          </a:bodyPr>
          <a:lstStyle/>
          <a:p>
            <a:r>
              <a:rPr lang="en-US" dirty="0"/>
              <a:t>91%</a:t>
            </a:r>
          </a:p>
        </p:txBody>
      </p:sp>
      <p:sp>
        <p:nvSpPr>
          <p:cNvPr id="14" name="Down Arrow 13"/>
          <p:cNvSpPr/>
          <p:nvPr/>
        </p:nvSpPr>
        <p:spPr>
          <a:xfrm>
            <a:off x="5267077" y="4649079"/>
            <a:ext cx="484632" cy="419912"/>
          </a:xfrm>
          <a:prstGeom prst="downArrow">
            <a:avLst/>
          </a:prstGeom>
          <a:gradFill>
            <a:gsLst>
              <a:gs pos="0">
                <a:srgbClr val="0070C0"/>
              </a:gs>
              <a:gs pos="80000">
                <a:schemeClr val="accent1">
                  <a:shade val="93000"/>
                  <a:satMod val="130000"/>
                </a:schemeClr>
              </a:gs>
              <a:gs pos="100000">
                <a:schemeClr val="accent1">
                  <a:shade val="94000"/>
                  <a:satMod val="135000"/>
                </a:schemeClr>
              </a:gs>
            </a:gsLst>
          </a:gradFill>
          <a:ln/>
        </p:spPr>
        <p:style>
          <a:lnRef idx="0">
            <a:schemeClr val="accent1"/>
          </a:lnRef>
          <a:fillRef idx="3">
            <a:schemeClr val="accent1"/>
          </a:fillRef>
          <a:effectRef idx="3">
            <a:schemeClr val="accent1"/>
          </a:effectRef>
          <a:fontRef idx="minor">
            <a:schemeClr val="lt1"/>
          </a:fontRef>
        </p:style>
        <p:txBody>
          <a:bodyPr rtlCol="0" anchor="ctr">
            <a:noAutofit/>
          </a:bodyPr>
          <a:lstStyle/>
          <a:p>
            <a:pPr algn="ctr"/>
            <a:endParaRPr lang="en-US" sz="1800" b="1" dirty="0">
              <a:solidFill>
                <a:schemeClr val="tx1"/>
              </a:solidFill>
            </a:endParaRPr>
          </a:p>
        </p:txBody>
      </p:sp>
    </p:spTree>
    <p:extLst>
      <p:ext uri="{BB962C8B-B14F-4D97-AF65-F5344CB8AC3E}">
        <p14:creationId xmlns:p14="http://schemas.microsoft.com/office/powerpoint/2010/main" val="34380317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1903"/>
            <a:ext cx="9144000" cy="1143000"/>
          </a:xfrm>
        </p:spPr>
        <p:txBody>
          <a:bodyPr/>
          <a:lstStyle/>
          <a:p>
            <a:pPr algn="ctr"/>
            <a:r>
              <a:rPr lang="en-US" dirty="0">
                <a:solidFill>
                  <a:srgbClr val="0070C0"/>
                </a:solidFill>
              </a:rPr>
              <a:t>Toxics Use Reduction Planning</a:t>
            </a:r>
          </a:p>
        </p:txBody>
      </p:sp>
      <p:sp>
        <p:nvSpPr>
          <p:cNvPr id="11" name="Content Placeholder 10"/>
          <p:cNvSpPr>
            <a:spLocks noGrp="1"/>
          </p:cNvSpPr>
          <p:nvPr>
            <p:ph idx="1"/>
          </p:nvPr>
        </p:nvSpPr>
        <p:spPr>
          <a:xfrm>
            <a:off x="90813" y="1389021"/>
            <a:ext cx="8962373" cy="4712918"/>
          </a:xfrm>
        </p:spPr>
        <p:txBody>
          <a:bodyPr/>
          <a:lstStyle/>
          <a:p>
            <a:r>
              <a:rPr lang="en-US" dirty="0">
                <a:solidFill>
                  <a:srgbClr val="3F7C1E"/>
                </a:solidFill>
              </a:rPr>
              <a:t>Companies assess:</a:t>
            </a:r>
          </a:p>
          <a:p>
            <a:pPr lvl="1"/>
            <a:r>
              <a:rPr lang="en-US" dirty="0">
                <a:solidFill>
                  <a:srgbClr val="3F7C1E"/>
                </a:solidFill>
              </a:rPr>
              <a:t>How and why toxics are used</a:t>
            </a:r>
          </a:p>
          <a:p>
            <a:pPr lvl="1"/>
            <a:r>
              <a:rPr lang="en-US" dirty="0">
                <a:solidFill>
                  <a:srgbClr val="3F7C1E"/>
                </a:solidFill>
              </a:rPr>
              <a:t>Changes to production processes that </a:t>
            </a:r>
            <a:r>
              <a:rPr lang="en-US" i="1" dirty="0">
                <a:solidFill>
                  <a:srgbClr val="3F7C1E"/>
                </a:solidFill>
              </a:rPr>
              <a:t>could</a:t>
            </a:r>
            <a:r>
              <a:rPr lang="en-US" dirty="0">
                <a:solidFill>
                  <a:srgbClr val="3F7C1E"/>
                </a:solidFill>
              </a:rPr>
              <a:t> reduce use or waste and associated costs and savings</a:t>
            </a:r>
          </a:p>
          <a:p>
            <a:pPr lvl="1"/>
            <a:r>
              <a:rPr lang="en-US" dirty="0">
                <a:solidFill>
                  <a:srgbClr val="3F7C1E"/>
                </a:solidFill>
              </a:rPr>
              <a:t>Whether it makes business sense to implement changes and whether company chooses to do so</a:t>
            </a:r>
          </a:p>
          <a:p>
            <a:r>
              <a:rPr lang="en-US" dirty="0">
                <a:solidFill>
                  <a:srgbClr val="3F7C1E"/>
                </a:solidFill>
              </a:rPr>
              <a:t>Plans must be approved by a licensed Toxics Use Reduction Planner</a:t>
            </a:r>
          </a:p>
        </p:txBody>
      </p:sp>
    </p:spTree>
    <p:extLst>
      <p:ext uri="{BB962C8B-B14F-4D97-AF65-F5344CB8AC3E}">
        <p14:creationId xmlns:p14="http://schemas.microsoft.com/office/powerpoint/2010/main" val="4299370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0"/>
            <a:ext cx="8229600" cy="1143000"/>
          </a:xfrm>
        </p:spPr>
        <p:txBody>
          <a:bodyPr/>
          <a:lstStyle/>
          <a:p>
            <a:pPr algn="ctr"/>
            <a:r>
              <a:rPr lang="en-US" dirty="0"/>
              <a:t> Reporting </a:t>
            </a:r>
          </a:p>
        </p:txBody>
      </p:sp>
      <p:sp>
        <p:nvSpPr>
          <p:cNvPr id="3" name="Content Placeholder 2"/>
          <p:cNvSpPr>
            <a:spLocks noGrp="1"/>
          </p:cNvSpPr>
          <p:nvPr>
            <p:ph idx="1"/>
          </p:nvPr>
        </p:nvSpPr>
        <p:spPr>
          <a:xfrm>
            <a:off x="457200" y="1089764"/>
            <a:ext cx="8229600" cy="4798405"/>
          </a:xfrm>
        </p:spPr>
        <p:txBody>
          <a:bodyPr/>
          <a:lstStyle/>
          <a:p>
            <a:r>
              <a:rPr lang="en-US" sz="3400" dirty="0">
                <a:solidFill>
                  <a:srgbClr val="3F7C1E"/>
                </a:solidFill>
              </a:rPr>
              <a:t>Annual reports on amounts used, wasted, shipped in product, released onsite, or shipped offsite as pollution </a:t>
            </a:r>
          </a:p>
          <a:p>
            <a:r>
              <a:rPr lang="en-US" sz="3400" dirty="0">
                <a:solidFill>
                  <a:srgbClr val="3F7C1E"/>
                </a:solidFill>
                <a:ea typeface="Verdana"/>
                <a:cs typeface="Verdana"/>
              </a:rPr>
              <a:t>Affects ≈ </a:t>
            </a:r>
            <a:r>
              <a:rPr lang="en-US" sz="3400" dirty="0">
                <a:solidFill>
                  <a:srgbClr val="3F7C1E"/>
                </a:solidFill>
              </a:rPr>
              <a:t>500 companies with 10 or more FTEs</a:t>
            </a:r>
            <a:endParaRPr lang="en-US" sz="3400" dirty="0">
              <a:solidFill>
                <a:srgbClr val="3F7C1E"/>
              </a:solidFill>
              <a:ea typeface="Verdana"/>
              <a:cs typeface="Verdana"/>
            </a:endParaRPr>
          </a:p>
          <a:p>
            <a:r>
              <a:rPr lang="en-US" sz="3400" dirty="0">
                <a:solidFill>
                  <a:srgbClr val="3F7C1E"/>
                </a:solidFill>
                <a:ea typeface="Verdana"/>
                <a:cs typeface="Verdana"/>
              </a:rPr>
              <a:t>Makes companies aware of quantities they use and waste</a:t>
            </a:r>
          </a:p>
          <a:p>
            <a:endParaRPr lang="en-US" sz="1200" dirty="0">
              <a:solidFill>
                <a:srgbClr val="3F7C1E"/>
              </a:solidFill>
              <a:latin typeface="Verdana"/>
              <a:ea typeface="Verdana"/>
              <a:cs typeface="Verdana"/>
            </a:endParaRPr>
          </a:p>
          <a:p>
            <a:endParaRPr lang="en-US" sz="1200" dirty="0">
              <a:solidFill>
                <a:srgbClr val="3F7C1E"/>
              </a:solidFill>
            </a:endParaRPr>
          </a:p>
          <a:p>
            <a:endParaRPr lang="en-US" dirty="0">
              <a:solidFill>
                <a:srgbClr val="0070C0"/>
              </a:solidFill>
            </a:endParaRPr>
          </a:p>
          <a:p>
            <a:endParaRPr lang="en-US" dirty="0"/>
          </a:p>
        </p:txBody>
      </p:sp>
    </p:spTree>
    <p:extLst>
      <p:ext uri="{BB962C8B-B14F-4D97-AF65-F5344CB8AC3E}">
        <p14:creationId xmlns:p14="http://schemas.microsoft.com/office/powerpoint/2010/main" val="35546715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Grp="1" noChangeArrowheads="1"/>
          </p:cNvSpPr>
          <p:nvPr>
            <p:ph type="title"/>
          </p:nvPr>
        </p:nvSpPr>
        <p:spPr>
          <a:xfrm>
            <a:off x="647700" y="108857"/>
            <a:ext cx="7581900" cy="838200"/>
          </a:xfrm>
        </p:spPr>
        <p:txBody>
          <a:bodyPr/>
          <a:lstStyle/>
          <a:p>
            <a:pPr eaLnBrk="1" hangingPunct="1"/>
            <a:r>
              <a:rPr lang="en-US" sz="3600" dirty="0">
                <a:solidFill>
                  <a:srgbClr val="0070C0"/>
                </a:solidFill>
              </a:rPr>
              <a:t>Using the TURA Data Online</a:t>
            </a:r>
            <a:endParaRPr lang="en-US" sz="3600" dirty="0">
              <a:solidFill>
                <a:schemeClr val="bg1"/>
              </a:solidFill>
            </a:endParaRPr>
          </a:p>
        </p:txBody>
      </p:sp>
      <p:sp>
        <p:nvSpPr>
          <p:cNvPr id="10" name="Rectangle 9"/>
          <p:cNvSpPr txBox="1">
            <a:spLocks noChangeArrowheads="1"/>
          </p:cNvSpPr>
          <p:nvPr/>
        </p:nvSpPr>
        <p:spPr bwMode="auto">
          <a:xfrm>
            <a:off x="914400" y="1132114"/>
            <a:ext cx="792480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3200" kern="1200">
                <a:solidFill>
                  <a:srgbClr val="314E90"/>
                </a:solidFill>
                <a:latin typeface="+mn-lt"/>
                <a:ea typeface="ヒラギノ角ゴ Pro W3" pitchFamily="84" charset="-128"/>
                <a:cs typeface="ヒラギノ角ゴ Pro W3" pitchFamily="84" charset="-128"/>
              </a:defRPr>
            </a:lvl1pPr>
            <a:lvl2pPr marL="742950" indent="-285750" algn="l" rtl="0" eaLnBrk="0" fontAlgn="base" hangingPunct="0">
              <a:spcBef>
                <a:spcPct val="20000"/>
              </a:spcBef>
              <a:spcAft>
                <a:spcPct val="0"/>
              </a:spcAft>
              <a:buFont typeface="Arial" pitchFamily="34" charset="0"/>
              <a:buChar char="–"/>
              <a:defRPr sz="2800" kern="1200">
                <a:solidFill>
                  <a:schemeClr val="tx2"/>
                </a:solidFill>
                <a:latin typeface="+mn-lt"/>
                <a:ea typeface="ヒラギノ角ゴ Pro W3" pitchFamily="84" charset="-128"/>
                <a:cs typeface="ヒラギノ角ゴ Pro W3"/>
              </a:defRPr>
            </a:lvl2pPr>
            <a:lvl3pPr marL="1143000" indent="-228600" algn="l" rtl="0" eaLnBrk="0" fontAlgn="base" hangingPunct="0">
              <a:spcBef>
                <a:spcPct val="20000"/>
              </a:spcBef>
              <a:spcAft>
                <a:spcPct val="0"/>
              </a:spcAft>
              <a:buFont typeface="Arial" pitchFamily="34" charset="0"/>
              <a:buChar char="•"/>
              <a:defRPr sz="2400" kern="1200">
                <a:solidFill>
                  <a:schemeClr val="accent2"/>
                </a:solidFill>
                <a:latin typeface="+mn-lt"/>
                <a:ea typeface="ヒラギノ角ゴ Pro W3" pitchFamily="84" charset="-128"/>
                <a:cs typeface="ヒラギノ角ゴ Pro W3"/>
              </a:defRPr>
            </a:lvl3pPr>
            <a:lvl4pPr marL="1600200" indent="-228600" algn="l" rtl="0" eaLnBrk="0" fontAlgn="base" hangingPunct="0">
              <a:spcBef>
                <a:spcPct val="20000"/>
              </a:spcBef>
              <a:spcAft>
                <a:spcPct val="0"/>
              </a:spcAft>
              <a:buFont typeface="Arial" pitchFamily="34" charset="0"/>
              <a:buChar char="–"/>
              <a:defRPr sz="2000" kern="1200">
                <a:solidFill>
                  <a:srgbClr val="8EC740"/>
                </a:solidFill>
                <a:latin typeface="+mn-lt"/>
                <a:ea typeface="ヒラギノ角ゴ Pro W3" pitchFamily="84" charset="-128"/>
                <a:cs typeface="ヒラギノ角ゴ Pro W3"/>
              </a:defRPr>
            </a:lvl4pPr>
            <a:lvl5pPr marL="2057400" indent="-228600" algn="l" rtl="0" eaLnBrk="0" fontAlgn="base" hangingPunct="0">
              <a:spcBef>
                <a:spcPct val="20000"/>
              </a:spcBef>
              <a:spcAft>
                <a:spcPct val="0"/>
              </a:spcAft>
              <a:buFont typeface="Arial" pitchFamily="34" charset="0"/>
              <a:buChar char="»"/>
              <a:defRPr sz="2000" kern="1200">
                <a:solidFill>
                  <a:schemeClr val="tx2"/>
                </a:solidFill>
                <a:latin typeface="+mn-lt"/>
                <a:ea typeface="ヒラギノ角ゴ Pro W3" pitchFamily="84" charset="-128"/>
                <a:cs typeface="ヒラギノ角ゴ Pro W3"/>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hangingPunct="1"/>
            <a:endParaRPr lang="en-US"/>
          </a:p>
          <a:p>
            <a:pPr eaLnBrk="1" hangingPunct="1"/>
            <a:endParaRPr lang="en-US"/>
          </a:p>
        </p:txBody>
      </p:sp>
      <p:sp>
        <p:nvSpPr>
          <p:cNvPr id="11" name="Text Box 11"/>
          <p:cNvSpPr txBox="1">
            <a:spLocks noChangeArrowheads="1"/>
          </p:cNvSpPr>
          <p:nvPr/>
        </p:nvSpPr>
        <p:spPr bwMode="auto">
          <a:xfrm>
            <a:off x="990600" y="2133600"/>
            <a:ext cx="7239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a:p>
        </p:txBody>
      </p:sp>
      <p:pic>
        <p:nvPicPr>
          <p:cNvPr id="12" name="Picture 1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33400" y="1088571"/>
            <a:ext cx="8170333" cy="4637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Box 15"/>
          <p:cNvSpPr txBox="1">
            <a:spLocks noChangeArrowheads="1"/>
          </p:cNvSpPr>
          <p:nvPr/>
        </p:nvSpPr>
        <p:spPr bwMode="auto">
          <a:xfrm>
            <a:off x="6874933" y="3025348"/>
            <a:ext cx="1569156"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b="1" dirty="0">
                <a:solidFill>
                  <a:srgbClr val="FF0000"/>
                </a:solidFill>
              </a:rPr>
              <a:t>Enter your city or town or search by chemical</a:t>
            </a:r>
          </a:p>
        </p:txBody>
      </p:sp>
      <p:sp>
        <p:nvSpPr>
          <p:cNvPr id="15" name="Line 17"/>
          <p:cNvSpPr>
            <a:spLocks noChangeShapeType="1"/>
          </p:cNvSpPr>
          <p:nvPr/>
        </p:nvSpPr>
        <p:spPr bwMode="auto">
          <a:xfrm flipH="1" flipV="1">
            <a:off x="4724400" y="5181600"/>
            <a:ext cx="7620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 name="TextBox 1"/>
          <p:cNvSpPr txBox="1"/>
          <p:nvPr/>
        </p:nvSpPr>
        <p:spPr>
          <a:xfrm>
            <a:off x="2249447" y="5867702"/>
            <a:ext cx="4378406" cy="461665"/>
          </a:xfrm>
          <a:prstGeom prst="rect">
            <a:avLst/>
          </a:prstGeom>
          <a:noFill/>
        </p:spPr>
        <p:txBody>
          <a:bodyPr wrap="square" rtlCol="0">
            <a:spAutoFit/>
          </a:bodyPr>
          <a:lstStyle/>
          <a:p>
            <a:r>
              <a:rPr lang="en-US" dirty="0"/>
              <a:t>turadata.turi.org</a:t>
            </a:r>
          </a:p>
        </p:txBody>
      </p:sp>
    </p:spTree>
    <p:extLst>
      <p:ext uri="{BB962C8B-B14F-4D97-AF65-F5344CB8AC3E}">
        <p14:creationId xmlns:p14="http://schemas.microsoft.com/office/powerpoint/2010/main" val="28559384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436425" y="1804302"/>
            <a:ext cx="3992587" cy="2462897"/>
          </a:xfrm>
          <a:prstGeom prst="rect">
            <a:avLst/>
          </a:prstGeom>
        </p:spPr>
      </p:pic>
    </p:spTree>
    <p:extLst>
      <p:ext uri="{BB962C8B-B14F-4D97-AF65-F5344CB8AC3E}">
        <p14:creationId xmlns:p14="http://schemas.microsoft.com/office/powerpoint/2010/main" val="3064960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0070C0"/>
                </a:solidFill>
              </a:rPr>
              <a:t>TURI Resources &amp; Activities</a:t>
            </a:r>
            <a:br>
              <a:rPr lang="en-US" dirty="0">
                <a:solidFill>
                  <a:srgbClr val="0070C0"/>
                </a:solidFill>
              </a:rPr>
            </a:br>
            <a:endParaRPr lang="en-US" sz="3000" i="1" dirty="0">
              <a:solidFill>
                <a:srgbClr val="0070C0"/>
              </a:solidFill>
            </a:endParaRPr>
          </a:p>
        </p:txBody>
      </p:sp>
      <p:sp>
        <p:nvSpPr>
          <p:cNvPr id="3" name="Content Placeholder 2"/>
          <p:cNvSpPr>
            <a:spLocks noGrp="1"/>
          </p:cNvSpPr>
          <p:nvPr>
            <p:ph idx="1"/>
          </p:nvPr>
        </p:nvSpPr>
        <p:spPr>
          <a:xfrm>
            <a:off x="309034" y="1211793"/>
            <a:ext cx="8229600" cy="4840288"/>
          </a:xfrm>
        </p:spPr>
        <p:txBody>
          <a:bodyPr/>
          <a:lstStyle/>
          <a:p>
            <a:r>
              <a:rPr lang="en-US" sz="2800" dirty="0">
                <a:solidFill>
                  <a:srgbClr val="0070C0"/>
                </a:solidFill>
              </a:rPr>
              <a:t>Education &amp; training</a:t>
            </a:r>
          </a:p>
          <a:p>
            <a:r>
              <a:rPr lang="en-US" sz="2800" dirty="0">
                <a:solidFill>
                  <a:srgbClr val="0070C0"/>
                </a:solidFill>
              </a:rPr>
              <a:t>Grants</a:t>
            </a:r>
          </a:p>
          <a:p>
            <a:pPr lvl="1"/>
            <a:r>
              <a:rPr lang="en-US" sz="1800" dirty="0">
                <a:solidFill>
                  <a:srgbClr val="0070C0"/>
                </a:solidFill>
              </a:rPr>
              <a:t>Large &amp; small businesses</a:t>
            </a:r>
          </a:p>
          <a:p>
            <a:pPr lvl="1"/>
            <a:r>
              <a:rPr lang="en-US" sz="1800" dirty="0">
                <a:solidFill>
                  <a:srgbClr val="0070C0"/>
                </a:solidFill>
              </a:rPr>
              <a:t>Municipalities, regional governments &amp; </a:t>
            </a:r>
            <a:br>
              <a:rPr lang="en-US" sz="1800" dirty="0">
                <a:solidFill>
                  <a:srgbClr val="0070C0"/>
                </a:solidFill>
              </a:rPr>
            </a:br>
            <a:r>
              <a:rPr lang="en-US" sz="1800" dirty="0">
                <a:solidFill>
                  <a:srgbClr val="0070C0"/>
                </a:solidFill>
              </a:rPr>
              <a:t>community organizations</a:t>
            </a:r>
          </a:p>
          <a:p>
            <a:pPr lvl="1"/>
            <a:r>
              <a:rPr lang="en-US" sz="1800" dirty="0">
                <a:solidFill>
                  <a:srgbClr val="0070C0"/>
                </a:solidFill>
              </a:rPr>
              <a:t>University research on safer alternatives</a:t>
            </a:r>
          </a:p>
          <a:p>
            <a:r>
              <a:rPr lang="en-US" sz="2800" dirty="0">
                <a:solidFill>
                  <a:srgbClr val="0070C0"/>
                </a:solidFill>
              </a:rPr>
              <a:t>Demonstration sites</a:t>
            </a:r>
          </a:p>
          <a:p>
            <a:r>
              <a:rPr lang="en-US" sz="2800" dirty="0">
                <a:solidFill>
                  <a:srgbClr val="0070C0"/>
                </a:solidFill>
              </a:rPr>
              <a:t>Laboratory &amp; library services</a:t>
            </a:r>
          </a:p>
          <a:p>
            <a:r>
              <a:rPr lang="en-US" sz="2800" dirty="0">
                <a:solidFill>
                  <a:srgbClr val="0070C0"/>
                </a:solidFill>
              </a:rPr>
              <a:t>Facilitated work groups for </a:t>
            </a:r>
          </a:p>
          <a:p>
            <a:pPr marL="0" indent="0">
              <a:buNone/>
            </a:pPr>
            <a:r>
              <a:rPr lang="en-US" sz="2800" dirty="0">
                <a:solidFill>
                  <a:srgbClr val="0070C0"/>
                </a:solidFill>
              </a:rPr>
              <a:t>     industry sectors</a:t>
            </a:r>
          </a:p>
          <a:p>
            <a:r>
              <a:rPr lang="en-US" sz="2800" dirty="0">
                <a:solidFill>
                  <a:srgbClr val="0070C0"/>
                </a:solidFill>
              </a:rPr>
              <a:t>Policy analysis</a:t>
            </a:r>
          </a:p>
        </p:txBody>
      </p:sp>
      <p:pic>
        <p:nvPicPr>
          <p:cNvPr id="5"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291352" y="3537228"/>
            <a:ext cx="3852648" cy="28659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descr="DSC_4455.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146256" y="1121773"/>
            <a:ext cx="3446598" cy="2307226"/>
          </a:xfrm>
          <a:prstGeom prst="rect">
            <a:avLst/>
          </a:prstGeom>
        </p:spPr>
      </p:pic>
    </p:spTree>
    <p:extLst>
      <p:ext uri="{BB962C8B-B14F-4D97-AF65-F5344CB8AC3E}">
        <p14:creationId xmlns:p14="http://schemas.microsoft.com/office/powerpoint/2010/main" val="12897650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172" y="0"/>
            <a:ext cx="8229600" cy="1143000"/>
          </a:xfrm>
        </p:spPr>
        <p:txBody>
          <a:bodyPr/>
          <a:lstStyle/>
          <a:p>
            <a:r>
              <a:rPr lang="en-US" dirty="0"/>
              <a:t>Community Grants Program</a:t>
            </a:r>
          </a:p>
        </p:txBody>
      </p:sp>
      <p:sp>
        <p:nvSpPr>
          <p:cNvPr id="3" name="Content Placeholder 2"/>
          <p:cNvSpPr>
            <a:spLocks noGrp="1"/>
          </p:cNvSpPr>
          <p:nvPr>
            <p:ph idx="1"/>
          </p:nvPr>
        </p:nvSpPr>
        <p:spPr>
          <a:xfrm>
            <a:off x="555172" y="1356101"/>
            <a:ext cx="4106531" cy="4062157"/>
          </a:xfrm>
        </p:spPr>
        <p:txBody>
          <a:bodyPr/>
          <a:lstStyle/>
          <a:p>
            <a:r>
              <a:rPr lang="en-US" sz="3600" dirty="0"/>
              <a:t>FY17 Grants -examples</a:t>
            </a:r>
          </a:p>
          <a:p>
            <a:pPr lvl="1"/>
            <a:r>
              <a:rPr lang="en-US" sz="2000" dirty="0"/>
              <a:t>Providing safer </a:t>
            </a:r>
            <a:r>
              <a:rPr lang="en-US" sz="2000" b="1" dirty="0"/>
              <a:t>household cleaners </a:t>
            </a:r>
            <a:r>
              <a:rPr lang="en-US" sz="2000" dirty="0"/>
              <a:t>in bodegas</a:t>
            </a:r>
          </a:p>
          <a:p>
            <a:pPr lvl="1"/>
            <a:r>
              <a:rPr lang="en-US" sz="2000" dirty="0"/>
              <a:t>Educating workers and consumers about </a:t>
            </a:r>
            <a:r>
              <a:rPr lang="en-US" sz="2000" b="1" dirty="0"/>
              <a:t>BPA exposure </a:t>
            </a:r>
            <a:r>
              <a:rPr lang="en-US" sz="2000" dirty="0"/>
              <a:t>in cash register receipts</a:t>
            </a:r>
          </a:p>
          <a:p>
            <a:pPr lvl="1"/>
            <a:r>
              <a:rPr lang="en-US" sz="2000" dirty="0"/>
              <a:t>Delivering </a:t>
            </a:r>
            <a:r>
              <a:rPr lang="en-US" sz="2000" b="1" dirty="0"/>
              <a:t>green building </a:t>
            </a:r>
            <a:r>
              <a:rPr lang="en-US" sz="2000" dirty="0"/>
              <a:t>educational programs for architects, developers, and homeowners</a:t>
            </a:r>
          </a:p>
          <a:p>
            <a:pPr lvl="1"/>
            <a:endParaRPr lang="en-US" sz="2000" dirty="0"/>
          </a:p>
          <a:p>
            <a:pPr lvl="1"/>
            <a:endParaRPr lang="en-US" dirty="0"/>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24319" y="991250"/>
            <a:ext cx="2157317" cy="2071687"/>
          </a:xfrm>
          <a:prstGeom prst="rect">
            <a:avLst/>
          </a:prstGeom>
        </p:spPr>
      </p:pic>
      <p:pic>
        <p:nvPicPr>
          <p:cNvPr id="5" name="Picture 4"/>
          <p:cNvPicPr>
            <a:picLocks noChangeAspect="1"/>
          </p:cNvPicPr>
          <p:nvPr/>
        </p:nvPicPr>
        <p:blipFill>
          <a:blip r:embed="rId4"/>
          <a:stretch>
            <a:fillRect/>
          </a:stretch>
        </p:blipFill>
        <p:spPr>
          <a:xfrm>
            <a:off x="4669972" y="2805818"/>
            <a:ext cx="2619375" cy="1743075"/>
          </a:xfrm>
          <a:prstGeom prst="rect">
            <a:avLst/>
          </a:prstGeom>
        </p:spPr>
      </p:pic>
      <p:pic>
        <p:nvPicPr>
          <p:cNvPr id="6" name="Picture 5"/>
          <p:cNvPicPr>
            <a:picLocks noChangeAspect="1"/>
          </p:cNvPicPr>
          <p:nvPr/>
        </p:nvPicPr>
        <p:blipFill>
          <a:blip r:embed="rId5"/>
          <a:stretch>
            <a:fillRect/>
          </a:stretch>
        </p:blipFill>
        <p:spPr>
          <a:xfrm>
            <a:off x="6362261" y="4548893"/>
            <a:ext cx="2619375" cy="1743075"/>
          </a:xfrm>
          <a:prstGeom prst="rect">
            <a:avLst/>
          </a:prstGeom>
        </p:spPr>
      </p:pic>
    </p:spTree>
    <p:extLst>
      <p:ext uri="{BB962C8B-B14F-4D97-AF65-F5344CB8AC3E}">
        <p14:creationId xmlns:p14="http://schemas.microsoft.com/office/powerpoint/2010/main" val="3017175765"/>
      </p:ext>
    </p:extLst>
  </p:cSld>
  <p:clrMapOvr>
    <a:masterClrMapping/>
  </p:clrMapOvr>
</p:sld>
</file>

<file path=ppt/theme/theme1.xml><?xml version="1.0" encoding="utf-8"?>
<a:theme xmlns:a="http://schemas.openxmlformats.org/drawingml/2006/main" name="TURI slide format 2014 TEMPLATE">
  <a:themeElements>
    <a:clrScheme name="TURI">
      <a:dk1>
        <a:srgbClr val="3C6EB5"/>
      </a:dk1>
      <a:lt1>
        <a:srgbClr val="FFFFFF"/>
      </a:lt1>
      <a:dk2>
        <a:srgbClr val="72A642"/>
      </a:dk2>
      <a:lt2>
        <a:srgbClr val="EEECE1"/>
      </a:lt2>
      <a:accent1>
        <a:srgbClr val="7F7F7F"/>
      </a:accent1>
      <a:accent2>
        <a:srgbClr val="781C19"/>
      </a:accent2>
      <a:accent3>
        <a:srgbClr val="A5CD81"/>
      </a:accent3>
      <a:accent4>
        <a:srgbClr val="FA9619"/>
      </a:accent4>
      <a:accent5>
        <a:srgbClr val="748CCB"/>
      </a:accent5>
      <a:accent6>
        <a:srgbClr val="F79646"/>
      </a:accent6>
      <a:hlink>
        <a:srgbClr val="0000FF"/>
      </a:hlink>
      <a:folHlink>
        <a:srgbClr val="800080"/>
      </a:folHlink>
    </a:clrScheme>
    <a:fontScheme name="TURI 2014 m3 2">
      <a:majorFont>
        <a:latin typeface="Myriad Pro"/>
        <a:ea typeface=""/>
        <a:cs typeface=""/>
      </a:majorFont>
      <a:minorFont>
        <a:latin typeface="Myriad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pPr>
      <a:bodyPr rtlCol="0" anchor="ctr">
        <a:noAutofit/>
      </a:bodyPr>
      <a:lstStyle>
        <a:defPPr algn="ctr">
          <a:defRPr sz="1800" b="1" dirty="0" smtClean="0">
            <a:solidFill>
              <a:schemeClr val="tx1"/>
            </a:solidFill>
          </a:defRPr>
        </a:defPPr>
      </a:lstStyle>
      <a:style>
        <a:lnRef idx="0">
          <a:schemeClr val="accent1"/>
        </a:lnRef>
        <a:fillRef idx="3">
          <a:schemeClr val="accent1"/>
        </a:fillRef>
        <a:effectRef idx="3">
          <a:schemeClr val="accent1"/>
        </a:effectRef>
        <a:fontRef idx="minor">
          <a:schemeClr val="lt1"/>
        </a:fontRef>
      </a:style>
    </a:spDef>
    <a:lnDef>
      <a:spPr>
        <a:ln w="28575">
          <a:tailEnd type="arrow"/>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TURI slide format 2014 TEMPLATE</Template>
  <TotalTime>1835</TotalTime>
  <Words>1084</Words>
  <Application>Microsoft Office PowerPoint</Application>
  <PresentationFormat>On-screen Show (4:3)</PresentationFormat>
  <Paragraphs>142</Paragraphs>
  <Slides>15</Slides>
  <Notes>12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15</vt:i4>
      </vt:variant>
    </vt:vector>
  </HeadingPairs>
  <TitlesOfParts>
    <vt:vector size="27" baseType="lpstr">
      <vt:lpstr>ＭＳ Ｐゴシック</vt:lpstr>
      <vt:lpstr>Arial</vt:lpstr>
      <vt:lpstr>Calibri</vt:lpstr>
      <vt:lpstr>Cambria</vt:lpstr>
      <vt:lpstr>Myriad Pro</vt:lpstr>
      <vt:lpstr>Myriad Pro Light</vt:lpstr>
      <vt:lpstr>Myriad Web Pro</vt:lpstr>
      <vt:lpstr>Symbol</vt:lpstr>
      <vt:lpstr>Verdana</vt:lpstr>
      <vt:lpstr>Wingdings</vt:lpstr>
      <vt:lpstr>ヒラギノ角ゴ Pro W3</vt:lpstr>
      <vt:lpstr>TURI slide format 2014 TEMPLATE</vt:lpstr>
      <vt:lpstr> The Massachusetts  Toxics Use Reduction Act (TURA): Services for Businesses and Communities  September 12, 2017</vt:lpstr>
      <vt:lpstr>Core principles of  Toxics Use Reduction</vt:lpstr>
      <vt:lpstr>How TURA Works</vt:lpstr>
      <vt:lpstr>Toxics Use Reduction Planning</vt:lpstr>
      <vt:lpstr> Reporting </vt:lpstr>
      <vt:lpstr>Using the TURA Data Online</vt:lpstr>
      <vt:lpstr>PowerPoint Presentation</vt:lpstr>
      <vt:lpstr>TURI Resources &amp; Activities </vt:lpstr>
      <vt:lpstr>Community Grants Program</vt:lpstr>
      <vt:lpstr>Business Grants Program</vt:lpstr>
      <vt:lpstr>Current Academic Research Grant Projects: UMass Faculty Partnering With Mass. Companies</vt:lpstr>
      <vt:lpstr>Related Examples</vt:lpstr>
      <vt:lpstr>PowerPoint Presentation</vt:lpstr>
      <vt:lpstr>Other TURI Resources</vt:lpstr>
      <vt:lpstr>PowerPoint Presentation</vt:lpstr>
    </vt:vector>
  </TitlesOfParts>
  <Company>Univeristy of Massachusetts Lowell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Massey, Rachel I</dc:creator>
  <cp:lastModifiedBy>Lesley Shahbazian</cp:lastModifiedBy>
  <cp:revision>521</cp:revision>
  <cp:lastPrinted>2017-09-11T13:16:14Z</cp:lastPrinted>
  <dcterms:created xsi:type="dcterms:W3CDTF">2016-01-22T13:21:20Z</dcterms:created>
  <dcterms:modified xsi:type="dcterms:W3CDTF">2023-05-17T15:21:54Z</dcterms:modified>
</cp:coreProperties>
</file>