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04" r:id="rId3"/>
    <p:sldId id="345" r:id="rId4"/>
    <p:sldId id="352" r:id="rId5"/>
    <p:sldId id="355" r:id="rId6"/>
    <p:sldId id="265" r:id="rId7"/>
    <p:sldId id="312" r:id="rId8"/>
    <p:sldId id="395" r:id="rId9"/>
    <p:sldId id="291" r:id="rId10"/>
    <p:sldId id="381" r:id="rId11"/>
    <p:sldId id="383" r:id="rId12"/>
    <p:sldId id="384" r:id="rId13"/>
    <p:sldId id="385" r:id="rId14"/>
    <p:sldId id="388" r:id="rId15"/>
    <p:sldId id="390" r:id="rId16"/>
    <p:sldId id="368" r:id="rId17"/>
    <p:sldId id="375" r:id="rId18"/>
    <p:sldId id="392" r:id="rId19"/>
    <p:sldId id="393" r:id="rId20"/>
    <p:sldId id="363" r:id="rId21"/>
    <p:sldId id="391" r:id="rId22"/>
    <p:sldId id="394" r:id="rId23"/>
    <p:sldId id="396" r:id="rId24"/>
    <p:sldId id="354" r:id="rId25"/>
    <p:sldId id="379" r:id="rId26"/>
    <p:sldId id="380" r:id="rId2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3941" autoAdjust="0"/>
  </p:normalViewPr>
  <p:slideViewPr>
    <p:cSldViewPr>
      <p:cViewPr varScale="1">
        <p:scale>
          <a:sx n="81" d="100"/>
          <a:sy n="81" d="100"/>
        </p:scale>
        <p:origin x="15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6C7F7-CC4D-4507-B55E-AD2FE611AC13}" type="doc">
      <dgm:prSet loTypeId="urn:microsoft.com/office/officeart/2005/8/layout/equation1" loCatId="process" qsTypeId="urn:microsoft.com/office/officeart/2005/8/quickstyle/3d3" qsCatId="3D" csTypeId="urn:microsoft.com/office/officeart/2005/8/colors/colorful5" csCatId="colorful" phldr="1"/>
      <dgm:spPr/>
    </dgm:pt>
    <dgm:pt modelId="{CA605289-3611-4183-8F7A-BD0632C408E1}">
      <dgm:prSet phldrT="[Text]"/>
      <dgm:spPr/>
      <dgm:t>
        <a:bodyPr/>
        <a:lstStyle/>
        <a:p>
          <a:r>
            <a:rPr lang="en-US" dirty="0">
              <a:solidFill>
                <a:schemeClr val="tx2"/>
              </a:solidFill>
            </a:rPr>
            <a:t>Toxics Use Reduction</a:t>
          </a:r>
        </a:p>
      </dgm:t>
    </dgm:pt>
    <dgm:pt modelId="{919DFC76-E804-4A6A-BF0A-5AC4F682A6FD}" type="parTrans" cxnId="{076FB34B-7177-412C-B586-E033CBB98043}">
      <dgm:prSet/>
      <dgm:spPr/>
      <dgm:t>
        <a:bodyPr/>
        <a:lstStyle/>
        <a:p>
          <a:endParaRPr lang="en-US"/>
        </a:p>
      </dgm:t>
    </dgm:pt>
    <dgm:pt modelId="{3CC1E44A-F3DA-4F76-B060-CB4F6CD6E9EA}" type="sibTrans" cxnId="{076FB34B-7177-412C-B586-E033CBB98043}">
      <dgm:prSet/>
      <dgm:spPr/>
      <dgm:t>
        <a:bodyPr/>
        <a:lstStyle/>
        <a:p>
          <a:endParaRPr lang="en-US"/>
        </a:p>
      </dgm:t>
    </dgm:pt>
    <dgm:pt modelId="{0F5EF18F-0773-41FD-BC88-4D513D03CAA2}">
      <dgm:prSet phldrT="[Text]"/>
      <dgm:spPr/>
      <dgm:t>
        <a:bodyPr/>
        <a:lstStyle/>
        <a:p>
          <a:r>
            <a:rPr lang="en-US" dirty="0">
              <a:solidFill>
                <a:schemeClr val="tx2"/>
              </a:solidFill>
            </a:rPr>
            <a:t>Climate Change Resiliency Planning</a:t>
          </a:r>
        </a:p>
      </dgm:t>
    </dgm:pt>
    <dgm:pt modelId="{EC230794-916A-4F85-9767-99DB5B2B4B29}" type="parTrans" cxnId="{1920785D-A9B2-425B-AB79-DC96FE848D50}">
      <dgm:prSet/>
      <dgm:spPr/>
      <dgm:t>
        <a:bodyPr/>
        <a:lstStyle/>
        <a:p>
          <a:endParaRPr lang="en-US"/>
        </a:p>
      </dgm:t>
    </dgm:pt>
    <dgm:pt modelId="{B8AC73A3-C065-4351-828F-4710101D1E11}" type="sibTrans" cxnId="{1920785D-A9B2-425B-AB79-DC96FE848D50}">
      <dgm:prSet/>
      <dgm:spPr/>
      <dgm:t>
        <a:bodyPr/>
        <a:lstStyle/>
        <a:p>
          <a:endParaRPr lang="en-US"/>
        </a:p>
      </dgm:t>
    </dgm:pt>
    <dgm:pt modelId="{8ED17945-A3DE-4431-BDD8-0A004D627568}">
      <dgm:prSet phldrT="[Text]"/>
      <dgm:spPr/>
      <dgm:t>
        <a:bodyPr/>
        <a:lstStyle/>
        <a:p>
          <a:r>
            <a:rPr lang="en-US" dirty="0">
              <a:solidFill>
                <a:schemeClr val="tx2"/>
              </a:solidFill>
            </a:rPr>
            <a:t>Reduced Risk of Industrial Accidents</a:t>
          </a:r>
        </a:p>
      </dgm:t>
    </dgm:pt>
    <dgm:pt modelId="{C4FFEABF-CECB-471C-8058-867CC6009C3F}" type="parTrans" cxnId="{0BC22E0C-954A-4FF7-A66F-88D00561A218}">
      <dgm:prSet/>
      <dgm:spPr/>
      <dgm:t>
        <a:bodyPr/>
        <a:lstStyle/>
        <a:p>
          <a:endParaRPr lang="en-US"/>
        </a:p>
      </dgm:t>
    </dgm:pt>
    <dgm:pt modelId="{7151F24C-F838-412D-B5BB-A5D1472FB512}" type="sibTrans" cxnId="{0BC22E0C-954A-4FF7-A66F-88D00561A218}">
      <dgm:prSet/>
      <dgm:spPr/>
      <dgm:t>
        <a:bodyPr/>
        <a:lstStyle/>
        <a:p>
          <a:endParaRPr lang="en-US"/>
        </a:p>
      </dgm:t>
    </dgm:pt>
    <dgm:pt modelId="{F6B95754-1436-4929-A938-AA6F55D80B29}" type="pres">
      <dgm:prSet presAssocID="{BC56C7F7-CC4D-4507-B55E-AD2FE611AC13}" presName="linearFlow" presStyleCnt="0">
        <dgm:presLayoutVars>
          <dgm:dir/>
          <dgm:resizeHandles val="exact"/>
        </dgm:presLayoutVars>
      </dgm:prSet>
      <dgm:spPr/>
    </dgm:pt>
    <dgm:pt modelId="{72F4ED4D-88F4-4C96-8BC9-4D11ECC48A1D}" type="pres">
      <dgm:prSet presAssocID="{CA605289-3611-4183-8F7A-BD0632C408E1}" presName="node" presStyleLbl="node1" presStyleIdx="0" presStyleCnt="3">
        <dgm:presLayoutVars>
          <dgm:bulletEnabled val="1"/>
        </dgm:presLayoutVars>
      </dgm:prSet>
      <dgm:spPr/>
      <dgm:t>
        <a:bodyPr/>
        <a:lstStyle/>
        <a:p>
          <a:endParaRPr lang="en-US"/>
        </a:p>
      </dgm:t>
    </dgm:pt>
    <dgm:pt modelId="{24A602F4-D719-46AD-82DC-8FA3FFEF3982}" type="pres">
      <dgm:prSet presAssocID="{3CC1E44A-F3DA-4F76-B060-CB4F6CD6E9EA}" presName="spacerL" presStyleCnt="0"/>
      <dgm:spPr/>
    </dgm:pt>
    <dgm:pt modelId="{D34267D9-C866-4606-B37C-8BAFAAFAE20D}" type="pres">
      <dgm:prSet presAssocID="{3CC1E44A-F3DA-4F76-B060-CB4F6CD6E9EA}" presName="sibTrans" presStyleLbl="sibTrans2D1" presStyleIdx="0" presStyleCnt="2"/>
      <dgm:spPr/>
      <dgm:t>
        <a:bodyPr/>
        <a:lstStyle/>
        <a:p>
          <a:endParaRPr lang="en-US"/>
        </a:p>
      </dgm:t>
    </dgm:pt>
    <dgm:pt modelId="{76DE9EF5-27C6-42DC-8CE7-A9D76C6FCE41}" type="pres">
      <dgm:prSet presAssocID="{3CC1E44A-F3DA-4F76-B060-CB4F6CD6E9EA}" presName="spacerR" presStyleCnt="0"/>
      <dgm:spPr/>
    </dgm:pt>
    <dgm:pt modelId="{F1123C4E-B320-4C86-8325-09AA2D4BBB32}" type="pres">
      <dgm:prSet presAssocID="{0F5EF18F-0773-41FD-BC88-4D513D03CAA2}" presName="node" presStyleLbl="node1" presStyleIdx="1" presStyleCnt="3">
        <dgm:presLayoutVars>
          <dgm:bulletEnabled val="1"/>
        </dgm:presLayoutVars>
      </dgm:prSet>
      <dgm:spPr/>
      <dgm:t>
        <a:bodyPr/>
        <a:lstStyle/>
        <a:p>
          <a:endParaRPr lang="en-US"/>
        </a:p>
      </dgm:t>
    </dgm:pt>
    <dgm:pt modelId="{C50F4F81-9A9D-4682-BED5-2AC9AC7530EE}" type="pres">
      <dgm:prSet presAssocID="{B8AC73A3-C065-4351-828F-4710101D1E11}" presName="spacerL" presStyleCnt="0"/>
      <dgm:spPr/>
    </dgm:pt>
    <dgm:pt modelId="{A578197B-EE60-4253-893E-80ABED816A9B}" type="pres">
      <dgm:prSet presAssocID="{B8AC73A3-C065-4351-828F-4710101D1E11}" presName="sibTrans" presStyleLbl="sibTrans2D1" presStyleIdx="1" presStyleCnt="2"/>
      <dgm:spPr/>
      <dgm:t>
        <a:bodyPr/>
        <a:lstStyle/>
        <a:p>
          <a:endParaRPr lang="en-US"/>
        </a:p>
      </dgm:t>
    </dgm:pt>
    <dgm:pt modelId="{857C7552-E3AC-4587-8D68-4D0B5911D1BA}" type="pres">
      <dgm:prSet presAssocID="{B8AC73A3-C065-4351-828F-4710101D1E11}" presName="spacerR" presStyleCnt="0"/>
      <dgm:spPr/>
    </dgm:pt>
    <dgm:pt modelId="{6C2FF914-749F-4073-8E50-973D1AF68482}" type="pres">
      <dgm:prSet presAssocID="{8ED17945-A3DE-4431-BDD8-0A004D627568}" presName="node" presStyleLbl="node1" presStyleIdx="2" presStyleCnt="3">
        <dgm:presLayoutVars>
          <dgm:bulletEnabled val="1"/>
        </dgm:presLayoutVars>
      </dgm:prSet>
      <dgm:spPr/>
      <dgm:t>
        <a:bodyPr/>
        <a:lstStyle/>
        <a:p>
          <a:endParaRPr lang="en-US"/>
        </a:p>
      </dgm:t>
    </dgm:pt>
  </dgm:ptLst>
  <dgm:cxnLst>
    <dgm:cxn modelId="{076FB34B-7177-412C-B586-E033CBB98043}" srcId="{BC56C7F7-CC4D-4507-B55E-AD2FE611AC13}" destId="{CA605289-3611-4183-8F7A-BD0632C408E1}" srcOrd="0" destOrd="0" parTransId="{919DFC76-E804-4A6A-BF0A-5AC4F682A6FD}" sibTransId="{3CC1E44A-F3DA-4F76-B060-CB4F6CD6E9EA}"/>
    <dgm:cxn modelId="{96DE5B21-772A-4D59-B83A-1AB5A00ADE12}" type="presOf" srcId="{CA605289-3611-4183-8F7A-BD0632C408E1}" destId="{72F4ED4D-88F4-4C96-8BC9-4D11ECC48A1D}" srcOrd="0" destOrd="0" presId="urn:microsoft.com/office/officeart/2005/8/layout/equation1"/>
    <dgm:cxn modelId="{72B258D6-4F7B-4A1D-97DE-EF86D23CEF03}" type="presOf" srcId="{BC56C7F7-CC4D-4507-B55E-AD2FE611AC13}" destId="{F6B95754-1436-4929-A938-AA6F55D80B29}" srcOrd="0" destOrd="0" presId="urn:microsoft.com/office/officeart/2005/8/layout/equation1"/>
    <dgm:cxn modelId="{0BC22E0C-954A-4FF7-A66F-88D00561A218}" srcId="{BC56C7F7-CC4D-4507-B55E-AD2FE611AC13}" destId="{8ED17945-A3DE-4431-BDD8-0A004D627568}" srcOrd="2" destOrd="0" parTransId="{C4FFEABF-CECB-471C-8058-867CC6009C3F}" sibTransId="{7151F24C-F838-412D-B5BB-A5D1472FB512}"/>
    <dgm:cxn modelId="{1920785D-A9B2-425B-AB79-DC96FE848D50}" srcId="{BC56C7F7-CC4D-4507-B55E-AD2FE611AC13}" destId="{0F5EF18F-0773-41FD-BC88-4D513D03CAA2}" srcOrd="1" destOrd="0" parTransId="{EC230794-916A-4F85-9767-99DB5B2B4B29}" sibTransId="{B8AC73A3-C065-4351-828F-4710101D1E11}"/>
    <dgm:cxn modelId="{CEBFD791-9C82-40A1-A531-C6D651FBED5B}" type="presOf" srcId="{0F5EF18F-0773-41FD-BC88-4D513D03CAA2}" destId="{F1123C4E-B320-4C86-8325-09AA2D4BBB32}" srcOrd="0" destOrd="0" presId="urn:microsoft.com/office/officeart/2005/8/layout/equation1"/>
    <dgm:cxn modelId="{42519A73-CAC3-43B0-B1E1-F64346484BAD}" type="presOf" srcId="{8ED17945-A3DE-4431-BDD8-0A004D627568}" destId="{6C2FF914-749F-4073-8E50-973D1AF68482}" srcOrd="0" destOrd="0" presId="urn:microsoft.com/office/officeart/2005/8/layout/equation1"/>
    <dgm:cxn modelId="{60C98D15-941B-432A-918E-B6ED03E71AC9}" type="presOf" srcId="{3CC1E44A-F3DA-4F76-B060-CB4F6CD6E9EA}" destId="{D34267D9-C866-4606-B37C-8BAFAAFAE20D}" srcOrd="0" destOrd="0" presId="urn:microsoft.com/office/officeart/2005/8/layout/equation1"/>
    <dgm:cxn modelId="{CF2E186B-57A6-4F45-81F6-A89AED9E80B4}" type="presOf" srcId="{B8AC73A3-C065-4351-828F-4710101D1E11}" destId="{A578197B-EE60-4253-893E-80ABED816A9B}" srcOrd="0" destOrd="0" presId="urn:microsoft.com/office/officeart/2005/8/layout/equation1"/>
    <dgm:cxn modelId="{19318489-6CCB-402E-B079-77BA5800D800}" type="presParOf" srcId="{F6B95754-1436-4929-A938-AA6F55D80B29}" destId="{72F4ED4D-88F4-4C96-8BC9-4D11ECC48A1D}" srcOrd="0" destOrd="0" presId="urn:microsoft.com/office/officeart/2005/8/layout/equation1"/>
    <dgm:cxn modelId="{43F6B6B5-18DE-4E69-8965-290D73DE55C2}" type="presParOf" srcId="{F6B95754-1436-4929-A938-AA6F55D80B29}" destId="{24A602F4-D719-46AD-82DC-8FA3FFEF3982}" srcOrd="1" destOrd="0" presId="urn:microsoft.com/office/officeart/2005/8/layout/equation1"/>
    <dgm:cxn modelId="{BCE87ED6-BBB1-4414-8878-A44C116C8543}" type="presParOf" srcId="{F6B95754-1436-4929-A938-AA6F55D80B29}" destId="{D34267D9-C866-4606-B37C-8BAFAAFAE20D}" srcOrd="2" destOrd="0" presId="urn:microsoft.com/office/officeart/2005/8/layout/equation1"/>
    <dgm:cxn modelId="{ED7D27F1-B2B7-4039-BC49-3DC5D89D45B5}" type="presParOf" srcId="{F6B95754-1436-4929-A938-AA6F55D80B29}" destId="{76DE9EF5-27C6-42DC-8CE7-A9D76C6FCE41}" srcOrd="3" destOrd="0" presId="urn:microsoft.com/office/officeart/2005/8/layout/equation1"/>
    <dgm:cxn modelId="{3778060A-7459-49C3-AD9E-AAD3882D4205}" type="presParOf" srcId="{F6B95754-1436-4929-A938-AA6F55D80B29}" destId="{F1123C4E-B320-4C86-8325-09AA2D4BBB32}" srcOrd="4" destOrd="0" presId="urn:microsoft.com/office/officeart/2005/8/layout/equation1"/>
    <dgm:cxn modelId="{23F15796-BC62-472F-9AA6-6C13EBA978EB}" type="presParOf" srcId="{F6B95754-1436-4929-A938-AA6F55D80B29}" destId="{C50F4F81-9A9D-4682-BED5-2AC9AC7530EE}" srcOrd="5" destOrd="0" presId="urn:microsoft.com/office/officeart/2005/8/layout/equation1"/>
    <dgm:cxn modelId="{9740026A-8354-4779-8955-8C9B7725063E}" type="presParOf" srcId="{F6B95754-1436-4929-A938-AA6F55D80B29}" destId="{A578197B-EE60-4253-893E-80ABED816A9B}" srcOrd="6" destOrd="0" presId="urn:microsoft.com/office/officeart/2005/8/layout/equation1"/>
    <dgm:cxn modelId="{EC1D3C91-992B-40BC-A33D-864EBFE6B3A0}" type="presParOf" srcId="{F6B95754-1436-4929-A938-AA6F55D80B29}" destId="{857C7552-E3AC-4587-8D68-4D0B5911D1BA}" srcOrd="7" destOrd="0" presId="urn:microsoft.com/office/officeart/2005/8/layout/equation1"/>
    <dgm:cxn modelId="{7D205B80-24A6-4A43-8682-078208A1D3E2}" type="presParOf" srcId="{F6B95754-1436-4929-A938-AA6F55D80B29}" destId="{6C2FF914-749F-4073-8E50-973D1AF6848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8DAC3-3D41-4A8B-90E0-F3BC6B8FA060}"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3429F6AB-879B-444B-8224-D2E9C22B41C5}">
      <dgm:prSet phldrT="[Text]"/>
      <dgm:spPr/>
      <dgm:t>
        <a:bodyPr/>
        <a:lstStyle/>
        <a:p>
          <a:r>
            <a:rPr lang="en-US" dirty="0">
              <a:solidFill>
                <a:schemeClr val="tx1"/>
              </a:solidFill>
            </a:rPr>
            <a:t>Any Combo</a:t>
          </a:r>
        </a:p>
      </dgm:t>
    </dgm:pt>
    <dgm:pt modelId="{60F6607E-136A-4325-83F9-8634BAB2C9B0}" type="parTrans" cxnId="{D593419E-5F4C-4951-88D1-498822CB3C54}">
      <dgm:prSet/>
      <dgm:spPr/>
      <dgm:t>
        <a:bodyPr/>
        <a:lstStyle/>
        <a:p>
          <a:endParaRPr lang="en-US"/>
        </a:p>
      </dgm:t>
    </dgm:pt>
    <dgm:pt modelId="{26031F00-1070-4364-96B3-39C2FD83004C}" type="sibTrans" cxnId="{D593419E-5F4C-4951-88D1-498822CB3C54}">
      <dgm:prSet/>
      <dgm:spPr/>
      <dgm:t>
        <a:bodyPr/>
        <a:lstStyle/>
        <a:p>
          <a:endParaRPr lang="en-US"/>
        </a:p>
      </dgm:t>
    </dgm:pt>
    <dgm:pt modelId="{1A3FCDBF-571A-4387-A309-773A3AD8197B}">
      <dgm:prSet phldrT="[Text]"/>
      <dgm:spPr/>
      <dgm:t>
        <a:bodyPr/>
        <a:lstStyle/>
        <a:p>
          <a:r>
            <a:rPr lang="en-US" dirty="0">
              <a:solidFill>
                <a:schemeClr val="tx1"/>
              </a:solidFill>
            </a:rPr>
            <a:t>Fire</a:t>
          </a:r>
        </a:p>
      </dgm:t>
    </dgm:pt>
    <dgm:pt modelId="{DC58A3FF-8EE6-4117-BC02-DF68CFD177B8}" type="parTrans" cxnId="{699100D3-ECA7-4AF9-B2CD-5F8F4E3F60C9}">
      <dgm:prSet/>
      <dgm:spPr/>
      <dgm:t>
        <a:bodyPr/>
        <a:lstStyle/>
        <a:p>
          <a:endParaRPr lang="en-US"/>
        </a:p>
      </dgm:t>
    </dgm:pt>
    <dgm:pt modelId="{6C97D853-C20B-4056-B7AE-2D040B8F90BA}" type="sibTrans" cxnId="{699100D3-ECA7-4AF9-B2CD-5F8F4E3F60C9}">
      <dgm:prSet/>
      <dgm:spPr/>
      <dgm:t>
        <a:bodyPr/>
        <a:lstStyle/>
        <a:p>
          <a:endParaRPr lang="en-US">
            <a:solidFill>
              <a:schemeClr val="tx1"/>
            </a:solidFill>
          </a:endParaRPr>
        </a:p>
      </dgm:t>
    </dgm:pt>
    <dgm:pt modelId="{8DE329ED-B173-4450-9EF8-2B003AFBA06B}">
      <dgm:prSet phldrT="[Text]"/>
      <dgm:spPr/>
      <dgm:t>
        <a:bodyPr/>
        <a:lstStyle/>
        <a:p>
          <a:r>
            <a:rPr lang="en-US" dirty="0">
              <a:solidFill>
                <a:schemeClr val="tx1"/>
              </a:solidFill>
            </a:rPr>
            <a:t>Explosion</a:t>
          </a:r>
        </a:p>
      </dgm:t>
    </dgm:pt>
    <dgm:pt modelId="{C6BCD546-A0BF-4088-A2A9-BA7FCFA0009C}" type="parTrans" cxnId="{EF271ED6-5CCA-4BE1-B2A0-BAAF8D883658}">
      <dgm:prSet/>
      <dgm:spPr/>
      <dgm:t>
        <a:bodyPr/>
        <a:lstStyle/>
        <a:p>
          <a:endParaRPr lang="en-US"/>
        </a:p>
      </dgm:t>
    </dgm:pt>
    <dgm:pt modelId="{D7E6A9C9-3BE1-494F-BFCC-DB9DF4F941A5}" type="sibTrans" cxnId="{EF271ED6-5CCA-4BE1-B2A0-BAAF8D883658}">
      <dgm:prSet/>
      <dgm:spPr/>
      <dgm:t>
        <a:bodyPr/>
        <a:lstStyle/>
        <a:p>
          <a:endParaRPr lang="en-US">
            <a:solidFill>
              <a:schemeClr val="tx1"/>
            </a:solidFill>
          </a:endParaRPr>
        </a:p>
      </dgm:t>
    </dgm:pt>
    <dgm:pt modelId="{43DF2D2D-0AFC-4527-BB81-19BED016C06B}">
      <dgm:prSet phldrT="[Text]"/>
      <dgm:spPr/>
      <dgm:t>
        <a:bodyPr/>
        <a:lstStyle/>
        <a:p>
          <a:r>
            <a:rPr lang="en-US" dirty="0">
              <a:solidFill>
                <a:schemeClr val="tx1"/>
              </a:solidFill>
            </a:rPr>
            <a:t>Toxic Release</a:t>
          </a:r>
        </a:p>
      </dgm:t>
    </dgm:pt>
    <dgm:pt modelId="{7F3E7B36-B79E-4A53-921F-9793C30EF96B}" type="parTrans" cxnId="{A1DBABAA-7E7A-4E39-8513-D86F683DEE87}">
      <dgm:prSet/>
      <dgm:spPr/>
      <dgm:t>
        <a:bodyPr/>
        <a:lstStyle/>
        <a:p>
          <a:endParaRPr lang="en-US"/>
        </a:p>
      </dgm:t>
    </dgm:pt>
    <dgm:pt modelId="{27130B8E-4423-4689-96C0-4E64DBAA973B}" type="sibTrans" cxnId="{A1DBABAA-7E7A-4E39-8513-D86F683DEE87}">
      <dgm:prSet/>
      <dgm:spPr/>
      <dgm:t>
        <a:bodyPr/>
        <a:lstStyle/>
        <a:p>
          <a:endParaRPr lang="en-US">
            <a:solidFill>
              <a:schemeClr val="tx1"/>
            </a:solidFill>
          </a:endParaRPr>
        </a:p>
      </dgm:t>
    </dgm:pt>
    <dgm:pt modelId="{5D864C00-C8B0-4059-83B7-DB2EB71A842B}" type="pres">
      <dgm:prSet presAssocID="{59F8DAC3-3D41-4A8B-90E0-F3BC6B8FA060}" presName="Name0" presStyleCnt="0">
        <dgm:presLayoutVars>
          <dgm:chMax val="1"/>
          <dgm:dir/>
          <dgm:animLvl val="ctr"/>
          <dgm:resizeHandles val="exact"/>
        </dgm:presLayoutVars>
      </dgm:prSet>
      <dgm:spPr/>
      <dgm:t>
        <a:bodyPr/>
        <a:lstStyle/>
        <a:p>
          <a:endParaRPr lang="en-US"/>
        </a:p>
      </dgm:t>
    </dgm:pt>
    <dgm:pt modelId="{AB704F6C-DC63-4216-9E88-F5F03A36887B}" type="pres">
      <dgm:prSet presAssocID="{3429F6AB-879B-444B-8224-D2E9C22B41C5}" presName="centerShape" presStyleLbl="node0" presStyleIdx="0" presStyleCnt="1"/>
      <dgm:spPr/>
      <dgm:t>
        <a:bodyPr/>
        <a:lstStyle/>
        <a:p>
          <a:endParaRPr lang="en-US"/>
        </a:p>
      </dgm:t>
    </dgm:pt>
    <dgm:pt modelId="{EDE3F60D-152D-4555-95ED-3867275350F2}" type="pres">
      <dgm:prSet presAssocID="{1A3FCDBF-571A-4387-A309-773A3AD8197B}" presName="node" presStyleLbl="node1" presStyleIdx="0" presStyleCnt="3">
        <dgm:presLayoutVars>
          <dgm:bulletEnabled val="1"/>
        </dgm:presLayoutVars>
      </dgm:prSet>
      <dgm:spPr/>
      <dgm:t>
        <a:bodyPr/>
        <a:lstStyle/>
        <a:p>
          <a:endParaRPr lang="en-US"/>
        </a:p>
      </dgm:t>
    </dgm:pt>
    <dgm:pt modelId="{3073994B-C8D7-4EAC-B19A-6962546D33D1}" type="pres">
      <dgm:prSet presAssocID="{1A3FCDBF-571A-4387-A309-773A3AD8197B}" presName="dummy" presStyleCnt="0"/>
      <dgm:spPr/>
    </dgm:pt>
    <dgm:pt modelId="{CDCFF09B-EBBC-467D-A989-3C0BF9FD6DFC}" type="pres">
      <dgm:prSet presAssocID="{6C97D853-C20B-4056-B7AE-2D040B8F90BA}" presName="sibTrans" presStyleLbl="sibTrans2D1" presStyleIdx="0" presStyleCnt="3"/>
      <dgm:spPr/>
      <dgm:t>
        <a:bodyPr/>
        <a:lstStyle/>
        <a:p>
          <a:endParaRPr lang="en-US"/>
        </a:p>
      </dgm:t>
    </dgm:pt>
    <dgm:pt modelId="{C7D3DBF9-60A9-4244-9200-857BFFD3D769}" type="pres">
      <dgm:prSet presAssocID="{8DE329ED-B173-4450-9EF8-2B003AFBA06B}" presName="node" presStyleLbl="node1" presStyleIdx="1" presStyleCnt="3">
        <dgm:presLayoutVars>
          <dgm:bulletEnabled val="1"/>
        </dgm:presLayoutVars>
      </dgm:prSet>
      <dgm:spPr/>
      <dgm:t>
        <a:bodyPr/>
        <a:lstStyle/>
        <a:p>
          <a:endParaRPr lang="en-US"/>
        </a:p>
      </dgm:t>
    </dgm:pt>
    <dgm:pt modelId="{450C7C39-0EE4-4324-B847-CD0AE1A59E92}" type="pres">
      <dgm:prSet presAssocID="{8DE329ED-B173-4450-9EF8-2B003AFBA06B}" presName="dummy" presStyleCnt="0"/>
      <dgm:spPr/>
    </dgm:pt>
    <dgm:pt modelId="{C669619E-291C-4A8A-84CB-71A4795391D4}" type="pres">
      <dgm:prSet presAssocID="{D7E6A9C9-3BE1-494F-BFCC-DB9DF4F941A5}" presName="sibTrans" presStyleLbl="sibTrans2D1" presStyleIdx="1" presStyleCnt="3"/>
      <dgm:spPr/>
      <dgm:t>
        <a:bodyPr/>
        <a:lstStyle/>
        <a:p>
          <a:endParaRPr lang="en-US"/>
        </a:p>
      </dgm:t>
    </dgm:pt>
    <dgm:pt modelId="{2C1D27E9-5A2B-4908-9A62-2ACA19DB0192}" type="pres">
      <dgm:prSet presAssocID="{43DF2D2D-0AFC-4527-BB81-19BED016C06B}" presName="node" presStyleLbl="node1" presStyleIdx="2" presStyleCnt="3">
        <dgm:presLayoutVars>
          <dgm:bulletEnabled val="1"/>
        </dgm:presLayoutVars>
      </dgm:prSet>
      <dgm:spPr/>
      <dgm:t>
        <a:bodyPr/>
        <a:lstStyle/>
        <a:p>
          <a:endParaRPr lang="en-US"/>
        </a:p>
      </dgm:t>
    </dgm:pt>
    <dgm:pt modelId="{9854E23B-61B8-4F7B-9BFF-875ED416A451}" type="pres">
      <dgm:prSet presAssocID="{43DF2D2D-0AFC-4527-BB81-19BED016C06B}" presName="dummy" presStyleCnt="0"/>
      <dgm:spPr/>
    </dgm:pt>
    <dgm:pt modelId="{151C6010-7447-4624-B2F7-A2D0A3C1DCAD}" type="pres">
      <dgm:prSet presAssocID="{27130B8E-4423-4689-96C0-4E64DBAA973B}" presName="sibTrans" presStyleLbl="sibTrans2D1" presStyleIdx="2" presStyleCnt="3"/>
      <dgm:spPr/>
      <dgm:t>
        <a:bodyPr/>
        <a:lstStyle/>
        <a:p>
          <a:endParaRPr lang="en-US"/>
        </a:p>
      </dgm:t>
    </dgm:pt>
  </dgm:ptLst>
  <dgm:cxnLst>
    <dgm:cxn modelId="{AC306665-1420-45C2-8085-ED59B284525B}" type="presOf" srcId="{1A3FCDBF-571A-4387-A309-773A3AD8197B}" destId="{EDE3F60D-152D-4555-95ED-3867275350F2}" srcOrd="0" destOrd="0" presId="urn:microsoft.com/office/officeart/2005/8/layout/radial6"/>
    <dgm:cxn modelId="{2380D2ED-A048-4299-909C-82B26B4E687C}" type="presOf" srcId="{8DE329ED-B173-4450-9EF8-2B003AFBA06B}" destId="{C7D3DBF9-60A9-4244-9200-857BFFD3D769}" srcOrd="0" destOrd="0" presId="urn:microsoft.com/office/officeart/2005/8/layout/radial6"/>
    <dgm:cxn modelId="{931C3597-B757-402E-BD49-7728747DC243}" type="presOf" srcId="{59F8DAC3-3D41-4A8B-90E0-F3BC6B8FA060}" destId="{5D864C00-C8B0-4059-83B7-DB2EB71A842B}" srcOrd="0" destOrd="0" presId="urn:microsoft.com/office/officeart/2005/8/layout/radial6"/>
    <dgm:cxn modelId="{A1DBABAA-7E7A-4E39-8513-D86F683DEE87}" srcId="{3429F6AB-879B-444B-8224-D2E9C22B41C5}" destId="{43DF2D2D-0AFC-4527-BB81-19BED016C06B}" srcOrd="2" destOrd="0" parTransId="{7F3E7B36-B79E-4A53-921F-9793C30EF96B}" sibTransId="{27130B8E-4423-4689-96C0-4E64DBAA973B}"/>
    <dgm:cxn modelId="{9D7623E5-2B54-4C0E-9638-0718F1D84E90}" type="presOf" srcId="{27130B8E-4423-4689-96C0-4E64DBAA973B}" destId="{151C6010-7447-4624-B2F7-A2D0A3C1DCAD}" srcOrd="0" destOrd="0" presId="urn:microsoft.com/office/officeart/2005/8/layout/radial6"/>
    <dgm:cxn modelId="{D593419E-5F4C-4951-88D1-498822CB3C54}" srcId="{59F8DAC3-3D41-4A8B-90E0-F3BC6B8FA060}" destId="{3429F6AB-879B-444B-8224-D2E9C22B41C5}" srcOrd="0" destOrd="0" parTransId="{60F6607E-136A-4325-83F9-8634BAB2C9B0}" sibTransId="{26031F00-1070-4364-96B3-39C2FD83004C}"/>
    <dgm:cxn modelId="{EF271ED6-5CCA-4BE1-B2A0-BAAF8D883658}" srcId="{3429F6AB-879B-444B-8224-D2E9C22B41C5}" destId="{8DE329ED-B173-4450-9EF8-2B003AFBA06B}" srcOrd="1" destOrd="0" parTransId="{C6BCD546-A0BF-4088-A2A9-BA7FCFA0009C}" sibTransId="{D7E6A9C9-3BE1-494F-BFCC-DB9DF4F941A5}"/>
    <dgm:cxn modelId="{5E8B255A-F3DD-4B0F-A989-8376542712CA}" type="presOf" srcId="{43DF2D2D-0AFC-4527-BB81-19BED016C06B}" destId="{2C1D27E9-5A2B-4908-9A62-2ACA19DB0192}" srcOrd="0" destOrd="0" presId="urn:microsoft.com/office/officeart/2005/8/layout/radial6"/>
    <dgm:cxn modelId="{699100D3-ECA7-4AF9-B2CD-5F8F4E3F60C9}" srcId="{3429F6AB-879B-444B-8224-D2E9C22B41C5}" destId="{1A3FCDBF-571A-4387-A309-773A3AD8197B}" srcOrd="0" destOrd="0" parTransId="{DC58A3FF-8EE6-4117-BC02-DF68CFD177B8}" sibTransId="{6C97D853-C20B-4056-B7AE-2D040B8F90BA}"/>
    <dgm:cxn modelId="{DC033FEC-2641-4FFE-B78F-BCDB9705A799}" type="presOf" srcId="{6C97D853-C20B-4056-B7AE-2D040B8F90BA}" destId="{CDCFF09B-EBBC-467D-A989-3C0BF9FD6DFC}" srcOrd="0" destOrd="0" presId="urn:microsoft.com/office/officeart/2005/8/layout/radial6"/>
    <dgm:cxn modelId="{FE2150D0-7C4A-496F-860E-ABB96A68EF18}" type="presOf" srcId="{D7E6A9C9-3BE1-494F-BFCC-DB9DF4F941A5}" destId="{C669619E-291C-4A8A-84CB-71A4795391D4}" srcOrd="0" destOrd="0" presId="urn:microsoft.com/office/officeart/2005/8/layout/radial6"/>
    <dgm:cxn modelId="{1E6A2D4D-D355-4B87-9717-444047C34294}" type="presOf" srcId="{3429F6AB-879B-444B-8224-D2E9C22B41C5}" destId="{AB704F6C-DC63-4216-9E88-F5F03A36887B}" srcOrd="0" destOrd="0" presId="urn:microsoft.com/office/officeart/2005/8/layout/radial6"/>
    <dgm:cxn modelId="{E40F155F-01B7-4A1E-986D-35A0CD5E4A3D}" type="presParOf" srcId="{5D864C00-C8B0-4059-83B7-DB2EB71A842B}" destId="{AB704F6C-DC63-4216-9E88-F5F03A36887B}" srcOrd="0" destOrd="0" presId="urn:microsoft.com/office/officeart/2005/8/layout/radial6"/>
    <dgm:cxn modelId="{F4CE5A01-0CC4-458D-B58F-045632F5787F}" type="presParOf" srcId="{5D864C00-C8B0-4059-83B7-DB2EB71A842B}" destId="{EDE3F60D-152D-4555-95ED-3867275350F2}" srcOrd="1" destOrd="0" presId="urn:microsoft.com/office/officeart/2005/8/layout/radial6"/>
    <dgm:cxn modelId="{A17DCFD7-9BB0-4CAE-9F0A-3783ADC0F287}" type="presParOf" srcId="{5D864C00-C8B0-4059-83B7-DB2EB71A842B}" destId="{3073994B-C8D7-4EAC-B19A-6962546D33D1}" srcOrd="2" destOrd="0" presId="urn:microsoft.com/office/officeart/2005/8/layout/radial6"/>
    <dgm:cxn modelId="{EDCDACD0-5FC0-454D-9CC1-3544E7F2D790}" type="presParOf" srcId="{5D864C00-C8B0-4059-83B7-DB2EB71A842B}" destId="{CDCFF09B-EBBC-467D-A989-3C0BF9FD6DFC}" srcOrd="3" destOrd="0" presId="urn:microsoft.com/office/officeart/2005/8/layout/radial6"/>
    <dgm:cxn modelId="{D484690C-79F0-41DD-8904-5282E8D5578D}" type="presParOf" srcId="{5D864C00-C8B0-4059-83B7-DB2EB71A842B}" destId="{C7D3DBF9-60A9-4244-9200-857BFFD3D769}" srcOrd="4" destOrd="0" presId="urn:microsoft.com/office/officeart/2005/8/layout/radial6"/>
    <dgm:cxn modelId="{F5D585BC-F496-4E0F-965A-3FC26FF6F5F4}" type="presParOf" srcId="{5D864C00-C8B0-4059-83B7-DB2EB71A842B}" destId="{450C7C39-0EE4-4324-B847-CD0AE1A59E92}" srcOrd="5" destOrd="0" presId="urn:microsoft.com/office/officeart/2005/8/layout/radial6"/>
    <dgm:cxn modelId="{D847BBD9-9C0A-4914-A0CD-AE6E2A266F23}" type="presParOf" srcId="{5D864C00-C8B0-4059-83B7-DB2EB71A842B}" destId="{C669619E-291C-4A8A-84CB-71A4795391D4}" srcOrd="6" destOrd="0" presId="urn:microsoft.com/office/officeart/2005/8/layout/radial6"/>
    <dgm:cxn modelId="{08E60E9E-A0D5-4871-A5A9-D80AA603069E}" type="presParOf" srcId="{5D864C00-C8B0-4059-83B7-DB2EB71A842B}" destId="{2C1D27E9-5A2B-4908-9A62-2ACA19DB0192}" srcOrd="7" destOrd="0" presId="urn:microsoft.com/office/officeart/2005/8/layout/radial6"/>
    <dgm:cxn modelId="{F9C49757-06B8-4EDA-84D9-2270DC7290D6}" type="presParOf" srcId="{5D864C00-C8B0-4059-83B7-DB2EB71A842B}" destId="{9854E23B-61B8-4F7B-9BFF-875ED416A451}" srcOrd="8" destOrd="0" presId="urn:microsoft.com/office/officeart/2005/8/layout/radial6"/>
    <dgm:cxn modelId="{B2A9DB73-602D-46C8-A437-F0E15EEBBEA6}" type="presParOf" srcId="{5D864C00-C8B0-4059-83B7-DB2EB71A842B}" destId="{151C6010-7447-4624-B2F7-A2D0A3C1DCA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4CA41-30DB-4CCB-AD74-8DF1BE216687}" type="doc">
      <dgm:prSet loTypeId="urn:microsoft.com/office/officeart/2008/layout/AlternatingPictureBlocks" loCatId="list" qsTypeId="urn:microsoft.com/office/officeart/2005/8/quickstyle/simple1" qsCatId="simple" csTypeId="urn:microsoft.com/office/officeart/2005/8/colors/colorful5" csCatId="colorful" phldr="1"/>
      <dgm:spPr/>
    </dgm:pt>
    <dgm:pt modelId="{1306492B-CB77-4AED-A0C0-D8D628335EC1}">
      <dgm:prSet phldrT="[Text]"/>
      <dgm:spPr/>
      <dgm:t>
        <a:bodyPr/>
        <a:lstStyle/>
        <a:p>
          <a:r>
            <a:rPr lang="en-US" dirty="0">
              <a:solidFill>
                <a:schemeClr val="tx1"/>
              </a:solidFill>
            </a:rPr>
            <a:t>Dangerous Chemical?</a:t>
          </a:r>
        </a:p>
      </dgm:t>
    </dgm:pt>
    <dgm:pt modelId="{FBAC2205-B0EA-4FA0-B1F0-6CC349105F17}" type="parTrans" cxnId="{533942C3-4F2B-40BA-AED9-4EDAFD70D20F}">
      <dgm:prSet/>
      <dgm:spPr/>
      <dgm:t>
        <a:bodyPr/>
        <a:lstStyle/>
        <a:p>
          <a:endParaRPr lang="en-US">
            <a:solidFill>
              <a:schemeClr val="tx1"/>
            </a:solidFill>
          </a:endParaRPr>
        </a:p>
      </dgm:t>
    </dgm:pt>
    <dgm:pt modelId="{5309C756-22CB-409C-A4AC-58FA08468C41}" type="sibTrans" cxnId="{533942C3-4F2B-40BA-AED9-4EDAFD70D20F}">
      <dgm:prSet/>
      <dgm:spPr/>
      <dgm:t>
        <a:bodyPr/>
        <a:lstStyle/>
        <a:p>
          <a:endParaRPr lang="en-US">
            <a:solidFill>
              <a:schemeClr val="tx1"/>
            </a:solidFill>
          </a:endParaRPr>
        </a:p>
      </dgm:t>
    </dgm:pt>
    <dgm:pt modelId="{AEDBCABA-EE88-402A-BCEA-CAF74105F721}">
      <dgm:prSet phldrT="[Text]"/>
      <dgm:spPr/>
      <dgm:t>
        <a:bodyPr/>
        <a:lstStyle/>
        <a:p>
          <a:r>
            <a:rPr lang="en-US" dirty="0">
              <a:solidFill>
                <a:schemeClr val="tx1"/>
              </a:solidFill>
            </a:rPr>
            <a:t>Human / Environmental Contact?</a:t>
          </a:r>
        </a:p>
      </dgm:t>
    </dgm:pt>
    <dgm:pt modelId="{A2BB66DD-8B49-4B89-86FE-1931AE172E4A}" type="parTrans" cxnId="{F9347DA5-006C-4D1B-B40E-8CCC41E7879E}">
      <dgm:prSet/>
      <dgm:spPr/>
      <dgm:t>
        <a:bodyPr/>
        <a:lstStyle/>
        <a:p>
          <a:endParaRPr lang="en-US">
            <a:solidFill>
              <a:schemeClr val="tx1"/>
            </a:solidFill>
          </a:endParaRPr>
        </a:p>
      </dgm:t>
    </dgm:pt>
    <dgm:pt modelId="{8EF553DE-47C1-46C4-82A0-9E7DC385ABB8}" type="sibTrans" cxnId="{F9347DA5-006C-4D1B-B40E-8CCC41E7879E}">
      <dgm:prSet/>
      <dgm:spPr/>
      <dgm:t>
        <a:bodyPr/>
        <a:lstStyle/>
        <a:p>
          <a:endParaRPr lang="en-US">
            <a:solidFill>
              <a:schemeClr val="tx1"/>
            </a:solidFill>
          </a:endParaRPr>
        </a:p>
      </dgm:t>
    </dgm:pt>
    <dgm:pt modelId="{C988E1E1-DAEA-4082-B79F-F916E759F2E1}">
      <dgm:prSet phldrT="[Text]"/>
      <dgm:spPr/>
      <dgm:t>
        <a:bodyPr/>
        <a:lstStyle/>
        <a:p>
          <a:r>
            <a:rPr lang="en-US" dirty="0">
              <a:solidFill>
                <a:schemeClr val="tx1"/>
              </a:solidFill>
            </a:rPr>
            <a:t>Potential for Hazard?</a:t>
          </a:r>
        </a:p>
      </dgm:t>
    </dgm:pt>
    <dgm:pt modelId="{73F36CE2-E8F5-4FAB-9B75-2D2F8D4F48C8}" type="parTrans" cxnId="{56AB2B7D-0F3C-4ABC-B6F9-5C0384F0D7D8}">
      <dgm:prSet/>
      <dgm:spPr/>
      <dgm:t>
        <a:bodyPr/>
        <a:lstStyle/>
        <a:p>
          <a:endParaRPr lang="en-US">
            <a:solidFill>
              <a:schemeClr val="tx1"/>
            </a:solidFill>
          </a:endParaRPr>
        </a:p>
      </dgm:t>
    </dgm:pt>
    <dgm:pt modelId="{2E07C5A6-018B-41F4-B5A7-2638AF834614}" type="sibTrans" cxnId="{56AB2B7D-0F3C-4ABC-B6F9-5C0384F0D7D8}">
      <dgm:prSet/>
      <dgm:spPr/>
      <dgm:t>
        <a:bodyPr/>
        <a:lstStyle/>
        <a:p>
          <a:endParaRPr lang="en-US">
            <a:solidFill>
              <a:schemeClr val="tx1"/>
            </a:solidFill>
          </a:endParaRPr>
        </a:p>
      </dgm:t>
    </dgm:pt>
    <dgm:pt modelId="{1650EE37-6559-4C9F-A8C5-65F4C5B99EFA}" type="pres">
      <dgm:prSet presAssocID="{1554CA41-30DB-4CCB-AD74-8DF1BE216687}" presName="linearFlow" presStyleCnt="0">
        <dgm:presLayoutVars>
          <dgm:dir/>
          <dgm:resizeHandles val="exact"/>
        </dgm:presLayoutVars>
      </dgm:prSet>
      <dgm:spPr/>
    </dgm:pt>
    <dgm:pt modelId="{93023A1E-92C3-46A1-983B-F0DC918F612E}" type="pres">
      <dgm:prSet presAssocID="{1306492B-CB77-4AED-A0C0-D8D628335EC1}" presName="comp" presStyleCnt="0"/>
      <dgm:spPr/>
    </dgm:pt>
    <dgm:pt modelId="{989CCE25-8874-4450-BC21-E43A49069481}" type="pres">
      <dgm:prSet presAssocID="{1306492B-CB77-4AED-A0C0-D8D628335EC1}" presName="rect2" presStyleLbl="node1" presStyleIdx="0" presStyleCnt="3">
        <dgm:presLayoutVars>
          <dgm:bulletEnabled val="1"/>
        </dgm:presLayoutVars>
      </dgm:prSet>
      <dgm:spPr/>
      <dgm:t>
        <a:bodyPr/>
        <a:lstStyle/>
        <a:p>
          <a:endParaRPr lang="en-US"/>
        </a:p>
      </dgm:t>
    </dgm:pt>
    <dgm:pt modelId="{1A4CA90E-C03D-4278-818C-9F7D496C67CE}" type="pres">
      <dgm:prSet presAssocID="{1306492B-CB77-4AED-A0C0-D8D628335EC1}" presName="rect1" presStyleLbl="lnNode1" presStyleIdx="0" presStyleCnt="3"/>
      <dgm:spPr/>
    </dgm:pt>
    <dgm:pt modelId="{627290C5-1C6C-4164-9224-0471044133CA}" type="pres">
      <dgm:prSet presAssocID="{5309C756-22CB-409C-A4AC-58FA08468C41}" presName="sibTrans" presStyleCnt="0"/>
      <dgm:spPr/>
    </dgm:pt>
    <dgm:pt modelId="{8AB0AE63-BEBA-434E-A5E6-A467848E770E}" type="pres">
      <dgm:prSet presAssocID="{AEDBCABA-EE88-402A-BCEA-CAF74105F721}" presName="comp" presStyleCnt="0"/>
      <dgm:spPr/>
    </dgm:pt>
    <dgm:pt modelId="{4673EE28-BC2E-46D3-81F1-D20670791041}" type="pres">
      <dgm:prSet presAssocID="{AEDBCABA-EE88-402A-BCEA-CAF74105F721}" presName="rect2" presStyleLbl="node1" presStyleIdx="1" presStyleCnt="3">
        <dgm:presLayoutVars>
          <dgm:bulletEnabled val="1"/>
        </dgm:presLayoutVars>
      </dgm:prSet>
      <dgm:spPr/>
      <dgm:t>
        <a:bodyPr/>
        <a:lstStyle/>
        <a:p>
          <a:endParaRPr lang="en-US"/>
        </a:p>
      </dgm:t>
    </dgm:pt>
    <dgm:pt modelId="{82EF7E0A-1CDF-44A9-90E2-AB9136E467E3}" type="pres">
      <dgm:prSet presAssocID="{AEDBCABA-EE88-402A-BCEA-CAF74105F721}" presName="rect1" presStyleLbl="lnNode1" presStyleIdx="1" presStyleCnt="3" custLinFactNeighborX="-318" custLinFactNeighborY="1700"/>
      <dgm:spPr/>
    </dgm:pt>
    <dgm:pt modelId="{67C5C89B-C7D7-43E6-9D5F-507F4944E494}" type="pres">
      <dgm:prSet presAssocID="{8EF553DE-47C1-46C4-82A0-9E7DC385ABB8}" presName="sibTrans" presStyleCnt="0"/>
      <dgm:spPr/>
    </dgm:pt>
    <dgm:pt modelId="{35E703C1-303A-4456-90FC-8B17A46EE3B1}" type="pres">
      <dgm:prSet presAssocID="{C988E1E1-DAEA-4082-B79F-F916E759F2E1}" presName="comp" presStyleCnt="0"/>
      <dgm:spPr/>
    </dgm:pt>
    <dgm:pt modelId="{C101C2A4-828A-44FD-95C4-4AEABA1A7A17}" type="pres">
      <dgm:prSet presAssocID="{C988E1E1-DAEA-4082-B79F-F916E759F2E1}" presName="rect2" presStyleLbl="node1" presStyleIdx="2" presStyleCnt="3">
        <dgm:presLayoutVars>
          <dgm:bulletEnabled val="1"/>
        </dgm:presLayoutVars>
      </dgm:prSet>
      <dgm:spPr/>
      <dgm:t>
        <a:bodyPr/>
        <a:lstStyle/>
        <a:p>
          <a:endParaRPr lang="en-US"/>
        </a:p>
      </dgm:t>
    </dgm:pt>
    <dgm:pt modelId="{BEDFD668-51EA-49DD-A390-9BF18E2EF12D}" type="pres">
      <dgm:prSet presAssocID="{C988E1E1-DAEA-4082-B79F-F916E759F2E1}" presName="rect1" presStyleLbl="lnNode1" presStyleIdx="2" presStyleCnt="3"/>
      <dgm:spPr/>
    </dgm:pt>
  </dgm:ptLst>
  <dgm:cxnLst>
    <dgm:cxn modelId="{0B630436-9583-40FC-96EE-81468D663B13}" type="presOf" srcId="{1306492B-CB77-4AED-A0C0-D8D628335EC1}" destId="{989CCE25-8874-4450-BC21-E43A49069481}" srcOrd="0" destOrd="0" presId="urn:microsoft.com/office/officeart/2008/layout/AlternatingPictureBlocks"/>
    <dgm:cxn modelId="{EEE3EE81-FEBA-48A4-934F-695F281B1B6B}" type="presOf" srcId="{AEDBCABA-EE88-402A-BCEA-CAF74105F721}" destId="{4673EE28-BC2E-46D3-81F1-D20670791041}" srcOrd="0" destOrd="0" presId="urn:microsoft.com/office/officeart/2008/layout/AlternatingPictureBlocks"/>
    <dgm:cxn modelId="{56AB2B7D-0F3C-4ABC-B6F9-5C0384F0D7D8}" srcId="{1554CA41-30DB-4CCB-AD74-8DF1BE216687}" destId="{C988E1E1-DAEA-4082-B79F-F916E759F2E1}" srcOrd="2" destOrd="0" parTransId="{73F36CE2-E8F5-4FAB-9B75-2D2F8D4F48C8}" sibTransId="{2E07C5A6-018B-41F4-B5A7-2638AF834614}"/>
    <dgm:cxn modelId="{F9347DA5-006C-4D1B-B40E-8CCC41E7879E}" srcId="{1554CA41-30DB-4CCB-AD74-8DF1BE216687}" destId="{AEDBCABA-EE88-402A-BCEA-CAF74105F721}" srcOrd="1" destOrd="0" parTransId="{A2BB66DD-8B49-4B89-86FE-1931AE172E4A}" sibTransId="{8EF553DE-47C1-46C4-82A0-9E7DC385ABB8}"/>
    <dgm:cxn modelId="{533942C3-4F2B-40BA-AED9-4EDAFD70D20F}" srcId="{1554CA41-30DB-4CCB-AD74-8DF1BE216687}" destId="{1306492B-CB77-4AED-A0C0-D8D628335EC1}" srcOrd="0" destOrd="0" parTransId="{FBAC2205-B0EA-4FA0-B1F0-6CC349105F17}" sibTransId="{5309C756-22CB-409C-A4AC-58FA08468C41}"/>
    <dgm:cxn modelId="{57682F7A-3996-4DF2-8EED-79DE315F74EF}" type="presOf" srcId="{C988E1E1-DAEA-4082-B79F-F916E759F2E1}" destId="{C101C2A4-828A-44FD-95C4-4AEABA1A7A17}" srcOrd="0" destOrd="0" presId="urn:microsoft.com/office/officeart/2008/layout/AlternatingPictureBlocks"/>
    <dgm:cxn modelId="{9F9B4A46-64DE-4DC0-B40C-7148EB9D76D9}" type="presOf" srcId="{1554CA41-30DB-4CCB-AD74-8DF1BE216687}" destId="{1650EE37-6559-4C9F-A8C5-65F4C5B99EFA}" srcOrd="0" destOrd="0" presId="urn:microsoft.com/office/officeart/2008/layout/AlternatingPictureBlocks"/>
    <dgm:cxn modelId="{A6DF418C-509F-495C-8CB5-C43992F8A3D1}" type="presParOf" srcId="{1650EE37-6559-4C9F-A8C5-65F4C5B99EFA}" destId="{93023A1E-92C3-46A1-983B-F0DC918F612E}" srcOrd="0" destOrd="0" presId="urn:microsoft.com/office/officeart/2008/layout/AlternatingPictureBlocks"/>
    <dgm:cxn modelId="{488BC7B6-29CA-43BC-8845-9600218D4BCF}" type="presParOf" srcId="{93023A1E-92C3-46A1-983B-F0DC918F612E}" destId="{989CCE25-8874-4450-BC21-E43A49069481}" srcOrd="0" destOrd="0" presId="urn:microsoft.com/office/officeart/2008/layout/AlternatingPictureBlocks"/>
    <dgm:cxn modelId="{EBB56EFB-5B44-4606-9BC1-3EF674FF4A86}" type="presParOf" srcId="{93023A1E-92C3-46A1-983B-F0DC918F612E}" destId="{1A4CA90E-C03D-4278-818C-9F7D496C67CE}" srcOrd="1" destOrd="0" presId="urn:microsoft.com/office/officeart/2008/layout/AlternatingPictureBlocks"/>
    <dgm:cxn modelId="{71B5906A-DE80-40E0-8E92-F45405CF4778}" type="presParOf" srcId="{1650EE37-6559-4C9F-A8C5-65F4C5B99EFA}" destId="{627290C5-1C6C-4164-9224-0471044133CA}" srcOrd="1" destOrd="0" presId="urn:microsoft.com/office/officeart/2008/layout/AlternatingPictureBlocks"/>
    <dgm:cxn modelId="{A96B8F8A-1D8B-4953-84B3-6104FB686858}" type="presParOf" srcId="{1650EE37-6559-4C9F-A8C5-65F4C5B99EFA}" destId="{8AB0AE63-BEBA-434E-A5E6-A467848E770E}" srcOrd="2" destOrd="0" presId="urn:microsoft.com/office/officeart/2008/layout/AlternatingPictureBlocks"/>
    <dgm:cxn modelId="{28016A7C-1385-40EE-A175-A0702FE91B98}" type="presParOf" srcId="{8AB0AE63-BEBA-434E-A5E6-A467848E770E}" destId="{4673EE28-BC2E-46D3-81F1-D20670791041}" srcOrd="0" destOrd="0" presId="urn:microsoft.com/office/officeart/2008/layout/AlternatingPictureBlocks"/>
    <dgm:cxn modelId="{5763B3B1-D1B1-4A2D-8C57-ABD7F87BE7B3}" type="presParOf" srcId="{8AB0AE63-BEBA-434E-A5E6-A467848E770E}" destId="{82EF7E0A-1CDF-44A9-90E2-AB9136E467E3}" srcOrd="1" destOrd="0" presId="urn:microsoft.com/office/officeart/2008/layout/AlternatingPictureBlocks"/>
    <dgm:cxn modelId="{40A7BDE2-1A96-4E76-A765-E245A5BE275C}" type="presParOf" srcId="{1650EE37-6559-4C9F-A8C5-65F4C5B99EFA}" destId="{67C5C89B-C7D7-43E6-9D5F-507F4944E494}" srcOrd="3" destOrd="0" presId="urn:microsoft.com/office/officeart/2008/layout/AlternatingPictureBlocks"/>
    <dgm:cxn modelId="{F84BF723-E4F0-4CF7-89D7-684CDAC81A99}" type="presParOf" srcId="{1650EE37-6559-4C9F-A8C5-65F4C5B99EFA}" destId="{35E703C1-303A-4456-90FC-8B17A46EE3B1}" srcOrd="4" destOrd="0" presId="urn:microsoft.com/office/officeart/2008/layout/AlternatingPictureBlocks"/>
    <dgm:cxn modelId="{5377B7CF-7B8A-4961-B7B2-0AB362B0B6DD}" type="presParOf" srcId="{35E703C1-303A-4456-90FC-8B17A46EE3B1}" destId="{C101C2A4-828A-44FD-95C4-4AEABA1A7A17}" srcOrd="0" destOrd="0" presId="urn:microsoft.com/office/officeart/2008/layout/AlternatingPictureBlocks"/>
    <dgm:cxn modelId="{7488F46E-6D17-4C58-AA5B-2099E9A12DC2}" type="presParOf" srcId="{35E703C1-303A-4456-90FC-8B17A46EE3B1}" destId="{BEDFD668-51EA-49DD-A390-9BF18E2EF12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8DB65F-33B4-4A7A-AF0F-7D78179B8DBF}" type="doc">
      <dgm:prSet loTypeId="urn:microsoft.com/office/officeart/2005/8/layout/matrix1" loCatId="matrix" qsTypeId="urn:microsoft.com/office/officeart/2005/8/quickstyle/simple1" qsCatId="simple" csTypeId="urn:microsoft.com/office/officeart/2005/8/colors/accent6_5" csCatId="accent6" phldr="1"/>
      <dgm:spPr/>
      <dgm:t>
        <a:bodyPr/>
        <a:lstStyle/>
        <a:p>
          <a:endParaRPr lang="en-US"/>
        </a:p>
      </dgm:t>
    </dgm:pt>
    <dgm:pt modelId="{9D490EE9-6B8B-4057-86E7-E520C66EE111}">
      <dgm:prSet phldrT="[Text]"/>
      <dgm:spPr/>
      <dgm:t>
        <a:bodyPr/>
        <a:lstStyle/>
        <a:p>
          <a:r>
            <a:rPr lang="en-US" dirty="0">
              <a:solidFill>
                <a:srgbClr val="C00000"/>
              </a:solidFill>
            </a:rPr>
            <a:t>Climate Change &amp; Chemical Releases</a:t>
          </a:r>
        </a:p>
      </dgm:t>
    </dgm:pt>
    <dgm:pt modelId="{16F82689-3126-4381-9735-CEFCF8F4246F}" type="parTrans" cxnId="{D6E7DD98-18AE-4890-B97A-3A5F07BC9FFD}">
      <dgm:prSet/>
      <dgm:spPr/>
      <dgm:t>
        <a:bodyPr/>
        <a:lstStyle/>
        <a:p>
          <a:endParaRPr lang="en-US"/>
        </a:p>
      </dgm:t>
    </dgm:pt>
    <dgm:pt modelId="{0EA775ED-00F5-4E70-9D54-3385F29E5A1A}" type="sibTrans" cxnId="{D6E7DD98-18AE-4890-B97A-3A5F07BC9FFD}">
      <dgm:prSet/>
      <dgm:spPr/>
      <dgm:t>
        <a:bodyPr/>
        <a:lstStyle/>
        <a:p>
          <a:endParaRPr lang="en-US"/>
        </a:p>
      </dgm:t>
    </dgm:pt>
    <dgm:pt modelId="{358750BA-3C41-4F1A-943E-A61CD61FE1E3}">
      <dgm:prSet phldrT="[Text]" custT="1"/>
      <dgm:spPr/>
      <dgm:t>
        <a:bodyPr/>
        <a:lstStyle/>
        <a:p>
          <a:r>
            <a:rPr lang="en-US" sz="4800" dirty="0">
              <a:solidFill>
                <a:srgbClr val="C00000"/>
              </a:solidFill>
            </a:rPr>
            <a:t>Floods</a:t>
          </a:r>
        </a:p>
        <a:p>
          <a:endParaRPr lang="en-US" sz="3200" dirty="0">
            <a:solidFill>
              <a:srgbClr val="C00000"/>
            </a:solidFill>
          </a:endParaRPr>
        </a:p>
      </dgm:t>
    </dgm:pt>
    <dgm:pt modelId="{5D555289-2F5E-44B0-808E-EA14F632C234}" type="parTrans" cxnId="{2BF92786-C92D-47C8-A5E3-18D5AE7F397B}">
      <dgm:prSet/>
      <dgm:spPr/>
      <dgm:t>
        <a:bodyPr/>
        <a:lstStyle/>
        <a:p>
          <a:endParaRPr lang="en-US"/>
        </a:p>
      </dgm:t>
    </dgm:pt>
    <dgm:pt modelId="{E58AB023-8A06-4E0C-91FC-9778051CE50C}" type="sibTrans" cxnId="{2BF92786-C92D-47C8-A5E3-18D5AE7F397B}">
      <dgm:prSet/>
      <dgm:spPr/>
      <dgm:t>
        <a:bodyPr/>
        <a:lstStyle/>
        <a:p>
          <a:endParaRPr lang="en-US"/>
        </a:p>
      </dgm:t>
    </dgm:pt>
    <dgm:pt modelId="{A77BA505-27A9-443F-B254-3C6C2D2E9C06}">
      <dgm:prSet phldrT="[Text]" custT="1"/>
      <dgm:spPr/>
      <dgm:t>
        <a:bodyPr/>
        <a:lstStyle/>
        <a:p>
          <a:endParaRPr lang="en-US" sz="2700" dirty="0">
            <a:solidFill>
              <a:srgbClr val="C00000"/>
            </a:solidFill>
          </a:endParaRPr>
        </a:p>
        <a:p>
          <a:r>
            <a:rPr lang="en-US" sz="4800" dirty="0">
              <a:solidFill>
                <a:srgbClr val="C00000"/>
              </a:solidFill>
            </a:rPr>
            <a:t>Extreme Heat</a:t>
          </a:r>
        </a:p>
        <a:p>
          <a:endParaRPr lang="en-US" sz="3200" dirty="0">
            <a:solidFill>
              <a:srgbClr val="C00000"/>
            </a:solidFill>
          </a:endParaRPr>
        </a:p>
        <a:p>
          <a:endParaRPr lang="en-US" sz="3200" dirty="0">
            <a:solidFill>
              <a:srgbClr val="C00000"/>
            </a:solidFill>
          </a:endParaRPr>
        </a:p>
      </dgm:t>
    </dgm:pt>
    <dgm:pt modelId="{A53760E5-5DA6-4CCB-A016-A278B139B8AC}" type="parTrans" cxnId="{B926B998-A9FB-4391-8AC7-2522ED975692}">
      <dgm:prSet/>
      <dgm:spPr/>
      <dgm:t>
        <a:bodyPr/>
        <a:lstStyle/>
        <a:p>
          <a:endParaRPr lang="en-US"/>
        </a:p>
      </dgm:t>
    </dgm:pt>
    <dgm:pt modelId="{AF7ED183-4CEF-4821-B8B4-4E548EB271B4}" type="sibTrans" cxnId="{B926B998-A9FB-4391-8AC7-2522ED975692}">
      <dgm:prSet/>
      <dgm:spPr/>
      <dgm:t>
        <a:bodyPr/>
        <a:lstStyle/>
        <a:p>
          <a:endParaRPr lang="en-US"/>
        </a:p>
      </dgm:t>
    </dgm:pt>
    <dgm:pt modelId="{53C51AE1-F840-48A1-82C2-645CE09D0DAC}">
      <dgm:prSet phldrT="[Text]" custT="1"/>
      <dgm:spPr/>
      <dgm:t>
        <a:bodyPr/>
        <a:lstStyle/>
        <a:p>
          <a:r>
            <a:rPr lang="en-US" sz="4800" dirty="0">
              <a:solidFill>
                <a:srgbClr val="C00000"/>
              </a:solidFill>
            </a:rPr>
            <a:t>Extreme Cold</a:t>
          </a:r>
        </a:p>
        <a:p>
          <a:endParaRPr lang="en-US" sz="3200" dirty="0">
            <a:solidFill>
              <a:srgbClr val="C00000"/>
            </a:solidFill>
          </a:endParaRPr>
        </a:p>
        <a:p>
          <a:endParaRPr lang="en-US" sz="3200" dirty="0">
            <a:solidFill>
              <a:srgbClr val="C00000"/>
            </a:solidFill>
          </a:endParaRPr>
        </a:p>
      </dgm:t>
    </dgm:pt>
    <dgm:pt modelId="{55FF0671-01CD-4017-8834-FC97CDC7C606}" type="parTrans" cxnId="{6B21AC69-1D86-4FCF-97BF-FDE39734CB36}">
      <dgm:prSet/>
      <dgm:spPr/>
      <dgm:t>
        <a:bodyPr/>
        <a:lstStyle/>
        <a:p>
          <a:endParaRPr lang="en-US"/>
        </a:p>
      </dgm:t>
    </dgm:pt>
    <dgm:pt modelId="{B98F34CC-EB63-4ACC-9B97-E7FBD127C0BC}" type="sibTrans" cxnId="{6B21AC69-1D86-4FCF-97BF-FDE39734CB36}">
      <dgm:prSet/>
      <dgm:spPr/>
      <dgm:t>
        <a:bodyPr/>
        <a:lstStyle/>
        <a:p>
          <a:endParaRPr lang="en-US"/>
        </a:p>
      </dgm:t>
    </dgm:pt>
    <dgm:pt modelId="{AAEEB76C-4753-498F-A7E9-6EE716CE0EAD}">
      <dgm:prSet phldrT="[Text]" custT="1"/>
      <dgm:spPr/>
      <dgm:t>
        <a:bodyPr/>
        <a:lstStyle/>
        <a:p>
          <a:endParaRPr lang="en-US" sz="2700" dirty="0">
            <a:solidFill>
              <a:srgbClr val="C00000"/>
            </a:solidFill>
          </a:endParaRPr>
        </a:p>
        <a:p>
          <a:endParaRPr lang="en-US" sz="3200" dirty="0">
            <a:solidFill>
              <a:srgbClr val="C00000"/>
            </a:solidFill>
          </a:endParaRPr>
        </a:p>
        <a:p>
          <a:r>
            <a:rPr lang="en-US" sz="4800" dirty="0">
              <a:solidFill>
                <a:srgbClr val="C00000"/>
              </a:solidFill>
            </a:rPr>
            <a:t>Storms</a:t>
          </a:r>
        </a:p>
        <a:p>
          <a:endParaRPr lang="en-US" sz="3200" dirty="0">
            <a:solidFill>
              <a:srgbClr val="C00000"/>
            </a:solidFill>
          </a:endParaRPr>
        </a:p>
        <a:p>
          <a:endParaRPr lang="en-US" sz="1300" dirty="0">
            <a:solidFill>
              <a:srgbClr val="C00000"/>
            </a:solidFill>
          </a:endParaRPr>
        </a:p>
        <a:p>
          <a:endParaRPr lang="en-US" sz="1300" dirty="0">
            <a:solidFill>
              <a:srgbClr val="C00000"/>
            </a:solidFill>
          </a:endParaRPr>
        </a:p>
        <a:p>
          <a:endParaRPr lang="en-US" sz="1300" dirty="0">
            <a:solidFill>
              <a:srgbClr val="C00000"/>
            </a:solidFill>
          </a:endParaRPr>
        </a:p>
        <a:p>
          <a:endParaRPr lang="en-US" sz="1300" dirty="0">
            <a:solidFill>
              <a:srgbClr val="C00000"/>
            </a:solidFill>
          </a:endParaRPr>
        </a:p>
        <a:p>
          <a:endParaRPr lang="en-US" sz="1300" dirty="0">
            <a:solidFill>
              <a:srgbClr val="C00000"/>
            </a:solidFill>
          </a:endParaRPr>
        </a:p>
        <a:p>
          <a:endParaRPr lang="en-US" sz="1300" dirty="0">
            <a:solidFill>
              <a:srgbClr val="C00000"/>
            </a:solidFill>
          </a:endParaRPr>
        </a:p>
      </dgm:t>
    </dgm:pt>
    <dgm:pt modelId="{633E0086-3B10-4A91-9A51-E87B3C08318D}" type="sibTrans" cxnId="{5A7D0AD3-794E-41CC-AB70-9D70BF921E68}">
      <dgm:prSet/>
      <dgm:spPr/>
      <dgm:t>
        <a:bodyPr/>
        <a:lstStyle/>
        <a:p>
          <a:endParaRPr lang="en-US"/>
        </a:p>
      </dgm:t>
    </dgm:pt>
    <dgm:pt modelId="{58C5CB16-5823-487C-B9EE-941A56BECD51}" type="parTrans" cxnId="{5A7D0AD3-794E-41CC-AB70-9D70BF921E68}">
      <dgm:prSet/>
      <dgm:spPr/>
      <dgm:t>
        <a:bodyPr/>
        <a:lstStyle/>
        <a:p>
          <a:endParaRPr lang="en-US"/>
        </a:p>
      </dgm:t>
    </dgm:pt>
    <dgm:pt modelId="{DE65D855-C18C-4889-83BB-673651BC5503}" type="pres">
      <dgm:prSet presAssocID="{B78DB65F-33B4-4A7A-AF0F-7D78179B8DBF}" presName="diagram" presStyleCnt="0">
        <dgm:presLayoutVars>
          <dgm:chMax val="1"/>
          <dgm:dir/>
          <dgm:animLvl val="ctr"/>
          <dgm:resizeHandles val="exact"/>
        </dgm:presLayoutVars>
      </dgm:prSet>
      <dgm:spPr/>
      <dgm:t>
        <a:bodyPr/>
        <a:lstStyle/>
        <a:p>
          <a:endParaRPr lang="en-US"/>
        </a:p>
      </dgm:t>
    </dgm:pt>
    <dgm:pt modelId="{18375BFD-BF42-4D20-BD28-8751D83EEA63}" type="pres">
      <dgm:prSet presAssocID="{B78DB65F-33B4-4A7A-AF0F-7D78179B8DBF}" presName="matrix" presStyleCnt="0"/>
      <dgm:spPr/>
    </dgm:pt>
    <dgm:pt modelId="{4A3035BE-655C-4219-83DB-BACEF7864A5B}" type="pres">
      <dgm:prSet presAssocID="{B78DB65F-33B4-4A7A-AF0F-7D78179B8DBF}" presName="tile1" presStyleLbl="node1" presStyleIdx="0" presStyleCnt="4"/>
      <dgm:spPr/>
      <dgm:t>
        <a:bodyPr/>
        <a:lstStyle/>
        <a:p>
          <a:endParaRPr lang="en-US"/>
        </a:p>
      </dgm:t>
    </dgm:pt>
    <dgm:pt modelId="{B9E5BDF5-E245-4ED5-A90D-B61B28143F47}" type="pres">
      <dgm:prSet presAssocID="{B78DB65F-33B4-4A7A-AF0F-7D78179B8DBF}" presName="tile1text" presStyleLbl="node1" presStyleIdx="0" presStyleCnt="4">
        <dgm:presLayoutVars>
          <dgm:chMax val="0"/>
          <dgm:chPref val="0"/>
          <dgm:bulletEnabled val="1"/>
        </dgm:presLayoutVars>
      </dgm:prSet>
      <dgm:spPr/>
      <dgm:t>
        <a:bodyPr/>
        <a:lstStyle/>
        <a:p>
          <a:endParaRPr lang="en-US"/>
        </a:p>
      </dgm:t>
    </dgm:pt>
    <dgm:pt modelId="{9E6A61B1-D571-4D10-9257-01E7042C9255}" type="pres">
      <dgm:prSet presAssocID="{B78DB65F-33B4-4A7A-AF0F-7D78179B8DBF}" presName="tile2" presStyleLbl="node1" presStyleIdx="1" presStyleCnt="4" custLinFactNeighborY="-1250"/>
      <dgm:spPr/>
      <dgm:t>
        <a:bodyPr/>
        <a:lstStyle/>
        <a:p>
          <a:endParaRPr lang="en-US"/>
        </a:p>
      </dgm:t>
    </dgm:pt>
    <dgm:pt modelId="{79DF8725-2900-476D-9D82-67E4C3FFF415}" type="pres">
      <dgm:prSet presAssocID="{B78DB65F-33B4-4A7A-AF0F-7D78179B8DBF}" presName="tile2text" presStyleLbl="node1" presStyleIdx="1" presStyleCnt="4">
        <dgm:presLayoutVars>
          <dgm:chMax val="0"/>
          <dgm:chPref val="0"/>
          <dgm:bulletEnabled val="1"/>
        </dgm:presLayoutVars>
      </dgm:prSet>
      <dgm:spPr/>
      <dgm:t>
        <a:bodyPr/>
        <a:lstStyle/>
        <a:p>
          <a:endParaRPr lang="en-US"/>
        </a:p>
      </dgm:t>
    </dgm:pt>
    <dgm:pt modelId="{B3CA0639-1439-48EF-9069-5F8D7BAD5A4C}" type="pres">
      <dgm:prSet presAssocID="{B78DB65F-33B4-4A7A-AF0F-7D78179B8DBF}" presName="tile3" presStyleLbl="node1" presStyleIdx="2" presStyleCnt="4" custLinFactNeighborX="-25490" custLinFactNeighborY="1000"/>
      <dgm:spPr/>
      <dgm:t>
        <a:bodyPr/>
        <a:lstStyle/>
        <a:p>
          <a:endParaRPr lang="en-US"/>
        </a:p>
      </dgm:t>
    </dgm:pt>
    <dgm:pt modelId="{A98AFCB1-749F-4884-BAF0-234AC70FF3BE}" type="pres">
      <dgm:prSet presAssocID="{B78DB65F-33B4-4A7A-AF0F-7D78179B8DBF}" presName="tile3text" presStyleLbl="node1" presStyleIdx="2" presStyleCnt="4">
        <dgm:presLayoutVars>
          <dgm:chMax val="0"/>
          <dgm:chPref val="0"/>
          <dgm:bulletEnabled val="1"/>
        </dgm:presLayoutVars>
      </dgm:prSet>
      <dgm:spPr/>
      <dgm:t>
        <a:bodyPr/>
        <a:lstStyle/>
        <a:p>
          <a:endParaRPr lang="en-US"/>
        </a:p>
      </dgm:t>
    </dgm:pt>
    <dgm:pt modelId="{754AEFE0-1991-47A7-A4C8-004A0E3F38E3}" type="pres">
      <dgm:prSet presAssocID="{B78DB65F-33B4-4A7A-AF0F-7D78179B8DBF}" presName="tile4" presStyleLbl="node1" presStyleIdx="3" presStyleCnt="4" custLinFactNeighborX="2500" custLinFactNeighborY="2602"/>
      <dgm:spPr/>
      <dgm:t>
        <a:bodyPr/>
        <a:lstStyle/>
        <a:p>
          <a:endParaRPr lang="en-US"/>
        </a:p>
      </dgm:t>
    </dgm:pt>
    <dgm:pt modelId="{00EECD33-012B-4054-96C9-EF77357E7F1F}" type="pres">
      <dgm:prSet presAssocID="{B78DB65F-33B4-4A7A-AF0F-7D78179B8DBF}" presName="tile4text" presStyleLbl="node1" presStyleIdx="3" presStyleCnt="4">
        <dgm:presLayoutVars>
          <dgm:chMax val="0"/>
          <dgm:chPref val="0"/>
          <dgm:bulletEnabled val="1"/>
        </dgm:presLayoutVars>
      </dgm:prSet>
      <dgm:spPr/>
      <dgm:t>
        <a:bodyPr/>
        <a:lstStyle/>
        <a:p>
          <a:endParaRPr lang="en-US"/>
        </a:p>
      </dgm:t>
    </dgm:pt>
    <dgm:pt modelId="{5B715BD0-4630-4439-860A-ADF0D4CE8757}" type="pres">
      <dgm:prSet presAssocID="{B78DB65F-33B4-4A7A-AF0F-7D78179B8DBF}" presName="centerTile" presStyleLbl="fgShp" presStyleIdx="0" presStyleCnt="1">
        <dgm:presLayoutVars>
          <dgm:chMax val="0"/>
          <dgm:chPref val="0"/>
        </dgm:presLayoutVars>
      </dgm:prSet>
      <dgm:spPr/>
      <dgm:t>
        <a:bodyPr/>
        <a:lstStyle/>
        <a:p>
          <a:endParaRPr lang="en-US"/>
        </a:p>
      </dgm:t>
    </dgm:pt>
  </dgm:ptLst>
  <dgm:cxnLst>
    <dgm:cxn modelId="{9F47F301-A467-47B4-8EA7-C2844D81EE23}" type="presOf" srcId="{A77BA505-27A9-443F-B254-3C6C2D2E9C06}" destId="{9E6A61B1-D571-4D10-9257-01E7042C9255}" srcOrd="0" destOrd="0" presId="urn:microsoft.com/office/officeart/2005/8/layout/matrix1"/>
    <dgm:cxn modelId="{B538F8FD-5719-4E6D-B950-D848B1C2C534}" type="presOf" srcId="{358750BA-3C41-4F1A-943E-A61CD61FE1E3}" destId="{B9E5BDF5-E245-4ED5-A90D-B61B28143F47}" srcOrd="1" destOrd="0" presId="urn:microsoft.com/office/officeart/2005/8/layout/matrix1"/>
    <dgm:cxn modelId="{6B21AC69-1D86-4FCF-97BF-FDE39734CB36}" srcId="{9D490EE9-6B8B-4057-86E7-E520C66EE111}" destId="{53C51AE1-F840-48A1-82C2-645CE09D0DAC}" srcOrd="2" destOrd="0" parTransId="{55FF0671-01CD-4017-8834-FC97CDC7C606}" sibTransId="{B98F34CC-EB63-4ACC-9B97-E7FBD127C0BC}"/>
    <dgm:cxn modelId="{2BF92786-C92D-47C8-A5E3-18D5AE7F397B}" srcId="{9D490EE9-6B8B-4057-86E7-E520C66EE111}" destId="{358750BA-3C41-4F1A-943E-A61CD61FE1E3}" srcOrd="0" destOrd="0" parTransId="{5D555289-2F5E-44B0-808E-EA14F632C234}" sibTransId="{E58AB023-8A06-4E0C-91FC-9778051CE50C}"/>
    <dgm:cxn modelId="{5A7D0AD3-794E-41CC-AB70-9D70BF921E68}" srcId="{9D490EE9-6B8B-4057-86E7-E520C66EE111}" destId="{AAEEB76C-4753-498F-A7E9-6EE716CE0EAD}" srcOrd="3" destOrd="0" parTransId="{58C5CB16-5823-487C-B9EE-941A56BECD51}" sibTransId="{633E0086-3B10-4A91-9A51-E87B3C08318D}"/>
    <dgm:cxn modelId="{387EEBFE-C28F-4EAE-A23E-322BA73BFA11}" type="presOf" srcId="{AAEEB76C-4753-498F-A7E9-6EE716CE0EAD}" destId="{00EECD33-012B-4054-96C9-EF77357E7F1F}" srcOrd="1" destOrd="0" presId="urn:microsoft.com/office/officeart/2005/8/layout/matrix1"/>
    <dgm:cxn modelId="{C3C30103-8743-4258-9BF7-85AAA09D667A}" type="presOf" srcId="{358750BA-3C41-4F1A-943E-A61CD61FE1E3}" destId="{4A3035BE-655C-4219-83DB-BACEF7864A5B}" srcOrd="0" destOrd="0" presId="urn:microsoft.com/office/officeart/2005/8/layout/matrix1"/>
    <dgm:cxn modelId="{4DC356D1-7B0E-4FC9-91BE-D16D1877EA51}" type="presOf" srcId="{A77BA505-27A9-443F-B254-3C6C2D2E9C06}" destId="{79DF8725-2900-476D-9D82-67E4C3FFF415}" srcOrd="1" destOrd="0" presId="urn:microsoft.com/office/officeart/2005/8/layout/matrix1"/>
    <dgm:cxn modelId="{CA66FC71-C67A-45DF-BA4A-C26BF5C153E7}" type="presOf" srcId="{53C51AE1-F840-48A1-82C2-645CE09D0DAC}" destId="{A98AFCB1-749F-4884-BAF0-234AC70FF3BE}" srcOrd="1" destOrd="0" presId="urn:microsoft.com/office/officeart/2005/8/layout/matrix1"/>
    <dgm:cxn modelId="{B926B998-A9FB-4391-8AC7-2522ED975692}" srcId="{9D490EE9-6B8B-4057-86E7-E520C66EE111}" destId="{A77BA505-27A9-443F-B254-3C6C2D2E9C06}" srcOrd="1" destOrd="0" parTransId="{A53760E5-5DA6-4CCB-A016-A278B139B8AC}" sibTransId="{AF7ED183-4CEF-4821-B8B4-4E548EB271B4}"/>
    <dgm:cxn modelId="{9EAA3902-494C-4B3F-A8CD-CD126FDE764C}" type="presOf" srcId="{AAEEB76C-4753-498F-A7E9-6EE716CE0EAD}" destId="{754AEFE0-1991-47A7-A4C8-004A0E3F38E3}" srcOrd="0" destOrd="0" presId="urn:microsoft.com/office/officeart/2005/8/layout/matrix1"/>
    <dgm:cxn modelId="{D6E7DD98-18AE-4890-B97A-3A5F07BC9FFD}" srcId="{B78DB65F-33B4-4A7A-AF0F-7D78179B8DBF}" destId="{9D490EE9-6B8B-4057-86E7-E520C66EE111}" srcOrd="0" destOrd="0" parTransId="{16F82689-3126-4381-9735-CEFCF8F4246F}" sibTransId="{0EA775ED-00F5-4E70-9D54-3385F29E5A1A}"/>
    <dgm:cxn modelId="{BF269B5A-64CD-4FE9-A8F6-507A06630A7F}" type="presOf" srcId="{B78DB65F-33B4-4A7A-AF0F-7D78179B8DBF}" destId="{DE65D855-C18C-4889-83BB-673651BC5503}" srcOrd="0" destOrd="0" presId="urn:microsoft.com/office/officeart/2005/8/layout/matrix1"/>
    <dgm:cxn modelId="{C2E191CF-FF72-4408-9393-213145471BCE}" type="presOf" srcId="{9D490EE9-6B8B-4057-86E7-E520C66EE111}" destId="{5B715BD0-4630-4439-860A-ADF0D4CE8757}" srcOrd="0" destOrd="0" presId="urn:microsoft.com/office/officeart/2005/8/layout/matrix1"/>
    <dgm:cxn modelId="{3B221755-DBCA-40F0-8313-B0BD7B274FD6}" type="presOf" srcId="{53C51AE1-F840-48A1-82C2-645CE09D0DAC}" destId="{B3CA0639-1439-48EF-9069-5F8D7BAD5A4C}" srcOrd="0" destOrd="0" presId="urn:microsoft.com/office/officeart/2005/8/layout/matrix1"/>
    <dgm:cxn modelId="{AF9F56BC-3B95-4469-A952-9079D7183B71}" type="presParOf" srcId="{DE65D855-C18C-4889-83BB-673651BC5503}" destId="{18375BFD-BF42-4D20-BD28-8751D83EEA63}" srcOrd="0" destOrd="0" presId="urn:microsoft.com/office/officeart/2005/8/layout/matrix1"/>
    <dgm:cxn modelId="{97D180B4-6EAF-44C4-A9A6-6B9B0511C18C}" type="presParOf" srcId="{18375BFD-BF42-4D20-BD28-8751D83EEA63}" destId="{4A3035BE-655C-4219-83DB-BACEF7864A5B}" srcOrd="0" destOrd="0" presId="urn:microsoft.com/office/officeart/2005/8/layout/matrix1"/>
    <dgm:cxn modelId="{42D438A5-0740-4FCF-9C49-603D3605DA97}" type="presParOf" srcId="{18375BFD-BF42-4D20-BD28-8751D83EEA63}" destId="{B9E5BDF5-E245-4ED5-A90D-B61B28143F47}" srcOrd="1" destOrd="0" presId="urn:microsoft.com/office/officeart/2005/8/layout/matrix1"/>
    <dgm:cxn modelId="{43E63DDF-80CB-4AA7-8C50-20D93DC08632}" type="presParOf" srcId="{18375BFD-BF42-4D20-BD28-8751D83EEA63}" destId="{9E6A61B1-D571-4D10-9257-01E7042C9255}" srcOrd="2" destOrd="0" presId="urn:microsoft.com/office/officeart/2005/8/layout/matrix1"/>
    <dgm:cxn modelId="{213F83A8-413C-4C90-8BA0-5B8F79ABE4A1}" type="presParOf" srcId="{18375BFD-BF42-4D20-BD28-8751D83EEA63}" destId="{79DF8725-2900-476D-9D82-67E4C3FFF415}" srcOrd="3" destOrd="0" presId="urn:microsoft.com/office/officeart/2005/8/layout/matrix1"/>
    <dgm:cxn modelId="{FE922645-4328-4641-AF3A-0AECC17C6ED6}" type="presParOf" srcId="{18375BFD-BF42-4D20-BD28-8751D83EEA63}" destId="{B3CA0639-1439-48EF-9069-5F8D7BAD5A4C}" srcOrd="4" destOrd="0" presId="urn:microsoft.com/office/officeart/2005/8/layout/matrix1"/>
    <dgm:cxn modelId="{4A12137A-F5D4-4D2F-993C-D2B0D9EAD45D}" type="presParOf" srcId="{18375BFD-BF42-4D20-BD28-8751D83EEA63}" destId="{A98AFCB1-749F-4884-BAF0-234AC70FF3BE}" srcOrd="5" destOrd="0" presId="urn:microsoft.com/office/officeart/2005/8/layout/matrix1"/>
    <dgm:cxn modelId="{AA235DF4-123B-4B83-9352-C7FB07E33C95}" type="presParOf" srcId="{18375BFD-BF42-4D20-BD28-8751D83EEA63}" destId="{754AEFE0-1991-47A7-A4C8-004A0E3F38E3}" srcOrd="6" destOrd="0" presId="urn:microsoft.com/office/officeart/2005/8/layout/matrix1"/>
    <dgm:cxn modelId="{01989448-5B11-4A83-857C-B06D55799AF6}" type="presParOf" srcId="{18375BFD-BF42-4D20-BD28-8751D83EEA63}" destId="{00EECD33-012B-4054-96C9-EF77357E7F1F}" srcOrd="7" destOrd="0" presId="urn:microsoft.com/office/officeart/2005/8/layout/matrix1"/>
    <dgm:cxn modelId="{8D4B40C1-78A7-497B-9F34-36D5503ADC61}" type="presParOf" srcId="{DE65D855-C18C-4889-83BB-673651BC5503}" destId="{5B715BD0-4630-4439-860A-ADF0D4CE875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4ED4D-88F4-4C96-8BC9-4D11ECC48A1D}">
      <dsp:nvSpPr>
        <dsp:cNvPr id="0" name=""/>
        <dsp:cNvSpPr/>
      </dsp:nvSpPr>
      <dsp:spPr>
        <a:xfrm>
          <a:off x="1512" y="2350684"/>
          <a:ext cx="2004231" cy="2004231"/>
        </a:xfrm>
        <a:prstGeom prst="ellipse">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solidFill>
                <a:schemeClr val="tx2"/>
              </a:solidFill>
            </a:rPr>
            <a:t>Toxics Use Reduction</a:t>
          </a:r>
        </a:p>
      </dsp:txBody>
      <dsp:txXfrm>
        <a:off x="295025" y="2644197"/>
        <a:ext cx="1417205" cy="1417205"/>
      </dsp:txXfrm>
    </dsp:sp>
    <dsp:sp modelId="{D34267D9-C866-4606-B37C-8BAFAAFAE20D}">
      <dsp:nvSpPr>
        <dsp:cNvPr id="0" name=""/>
        <dsp:cNvSpPr/>
      </dsp:nvSpPr>
      <dsp:spPr>
        <a:xfrm>
          <a:off x="2168486" y="2771572"/>
          <a:ext cx="1162454" cy="1162454"/>
        </a:xfrm>
        <a:prstGeom prst="mathPlus">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322569" y="3216094"/>
        <a:ext cx="854288" cy="273410"/>
      </dsp:txXfrm>
    </dsp:sp>
    <dsp:sp modelId="{F1123C4E-B320-4C86-8325-09AA2D4BBB32}">
      <dsp:nvSpPr>
        <dsp:cNvPr id="0" name=""/>
        <dsp:cNvSpPr/>
      </dsp:nvSpPr>
      <dsp:spPr>
        <a:xfrm>
          <a:off x="3493684" y="2350684"/>
          <a:ext cx="2004231" cy="2004231"/>
        </a:xfrm>
        <a:prstGeom prst="ellipse">
          <a:avLst/>
        </a:prstGeom>
        <a:solidFill>
          <a:schemeClr val="accent5">
            <a:hueOff val="-918568"/>
            <a:satOff val="135"/>
            <a:lumOff val="-3236"/>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solidFill>
                <a:schemeClr val="tx2"/>
              </a:solidFill>
            </a:rPr>
            <a:t>Climate Change Resiliency Planning</a:t>
          </a:r>
        </a:p>
      </dsp:txBody>
      <dsp:txXfrm>
        <a:off x="3787197" y="2644197"/>
        <a:ext cx="1417205" cy="1417205"/>
      </dsp:txXfrm>
    </dsp:sp>
    <dsp:sp modelId="{A578197B-EE60-4253-893E-80ABED816A9B}">
      <dsp:nvSpPr>
        <dsp:cNvPr id="0" name=""/>
        <dsp:cNvSpPr/>
      </dsp:nvSpPr>
      <dsp:spPr>
        <a:xfrm>
          <a:off x="5660659" y="2771572"/>
          <a:ext cx="1162454" cy="1162454"/>
        </a:xfrm>
        <a:prstGeom prst="mathEqual">
          <a:avLst/>
        </a:prstGeom>
        <a:solidFill>
          <a:schemeClr val="accent5">
            <a:hueOff val="-1837137"/>
            <a:satOff val="270"/>
            <a:lumOff val="-647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814742" y="3011038"/>
        <a:ext cx="854288" cy="683522"/>
      </dsp:txXfrm>
    </dsp:sp>
    <dsp:sp modelId="{6C2FF914-749F-4073-8E50-973D1AF68482}">
      <dsp:nvSpPr>
        <dsp:cNvPr id="0" name=""/>
        <dsp:cNvSpPr/>
      </dsp:nvSpPr>
      <dsp:spPr>
        <a:xfrm>
          <a:off x="6985856" y="2350684"/>
          <a:ext cx="2004231" cy="2004231"/>
        </a:xfrm>
        <a:prstGeom prst="ellipse">
          <a:avLst/>
        </a:prstGeom>
        <a:solidFill>
          <a:schemeClr val="accent5">
            <a:hueOff val="-1837137"/>
            <a:satOff val="270"/>
            <a:lumOff val="-6471"/>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solidFill>
                <a:schemeClr val="tx2"/>
              </a:solidFill>
            </a:rPr>
            <a:t>Reduced Risk of Industrial Accidents</a:t>
          </a:r>
        </a:p>
      </dsp:txBody>
      <dsp:txXfrm>
        <a:off x="7279369" y="2644197"/>
        <a:ext cx="1417205" cy="1417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C6010-7447-4624-B2F7-A2D0A3C1DCAD}">
      <dsp:nvSpPr>
        <dsp:cNvPr id="0" name=""/>
        <dsp:cNvSpPr/>
      </dsp:nvSpPr>
      <dsp:spPr>
        <a:xfrm>
          <a:off x="1750333" y="846357"/>
          <a:ext cx="5643333" cy="5643333"/>
        </a:xfrm>
        <a:prstGeom prst="blockArc">
          <a:avLst>
            <a:gd name="adj1" fmla="val 9000000"/>
            <a:gd name="adj2" fmla="val 16200000"/>
            <a:gd name="adj3" fmla="val 4641"/>
          </a:avLst>
        </a:prstGeom>
        <a:solidFill>
          <a:schemeClr val="accent5">
            <a:hueOff val="-1837137"/>
            <a:satOff val="270"/>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69619E-291C-4A8A-84CB-71A4795391D4}">
      <dsp:nvSpPr>
        <dsp:cNvPr id="0" name=""/>
        <dsp:cNvSpPr/>
      </dsp:nvSpPr>
      <dsp:spPr>
        <a:xfrm>
          <a:off x="1750333" y="846357"/>
          <a:ext cx="5643333" cy="5643333"/>
        </a:xfrm>
        <a:prstGeom prst="blockArc">
          <a:avLst>
            <a:gd name="adj1" fmla="val 1800000"/>
            <a:gd name="adj2" fmla="val 9000000"/>
            <a:gd name="adj3" fmla="val 4641"/>
          </a:avLst>
        </a:prstGeom>
        <a:solidFill>
          <a:schemeClr val="accent5">
            <a:hueOff val="-918568"/>
            <a:satOff val="135"/>
            <a:lumOff val="-3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CFF09B-EBBC-467D-A989-3C0BF9FD6DFC}">
      <dsp:nvSpPr>
        <dsp:cNvPr id="0" name=""/>
        <dsp:cNvSpPr/>
      </dsp:nvSpPr>
      <dsp:spPr>
        <a:xfrm>
          <a:off x="1750333" y="846357"/>
          <a:ext cx="5643333" cy="5643333"/>
        </a:xfrm>
        <a:prstGeom prst="blockArc">
          <a:avLst>
            <a:gd name="adj1" fmla="val 16200000"/>
            <a:gd name="adj2" fmla="val 180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704F6C-DC63-4216-9E88-F5F03A36887B}">
      <dsp:nvSpPr>
        <dsp:cNvPr id="0" name=""/>
        <dsp:cNvSpPr/>
      </dsp:nvSpPr>
      <dsp:spPr>
        <a:xfrm>
          <a:off x="3272730" y="2368755"/>
          <a:ext cx="2598539" cy="259853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a:solidFill>
                <a:schemeClr val="tx1"/>
              </a:solidFill>
            </a:rPr>
            <a:t>Any Combo</a:t>
          </a:r>
        </a:p>
      </dsp:txBody>
      <dsp:txXfrm>
        <a:off x="3653277" y="2749302"/>
        <a:ext cx="1837445" cy="1837445"/>
      </dsp:txXfrm>
    </dsp:sp>
    <dsp:sp modelId="{EDE3F60D-152D-4555-95ED-3867275350F2}">
      <dsp:nvSpPr>
        <dsp:cNvPr id="0" name=""/>
        <dsp:cNvSpPr/>
      </dsp:nvSpPr>
      <dsp:spPr>
        <a:xfrm>
          <a:off x="3662511" y="2352"/>
          <a:ext cx="1818977" cy="181897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Fire</a:t>
          </a:r>
        </a:p>
      </dsp:txBody>
      <dsp:txXfrm>
        <a:off x="3928894" y="268735"/>
        <a:ext cx="1286211" cy="1286211"/>
      </dsp:txXfrm>
    </dsp:sp>
    <dsp:sp modelId="{C7D3DBF9-60A9-4244-9200-857BFFD3D769}">
      <dsp:nvSpPr>
        <dsp:cNvPr id="0" name=""/>
        <dsp:cNvSpPr/>
      </dsp:nvSpPr>
      <dsp:spPr>
        <a:xfrm>
          <a:off x="6049436" y="4136627"/>
          <a:ext cx="1818977" cy="1818977"/>
        </a:xfrm>
        <a:prstGeom prst="ellipse">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Explosion</a:t>
          </a:r>
        </a:p>
      </dsp:txBody>
      <dsp:txXfrm>
        <a:off x="6315819" y="4403010"/>
        <a:ext cx="1286211" cy="1286211"/>
      </dsp:txXfrm>
    </dsp:sp>
    <dsp:sp modelId="{2C1D27E9-5A2B-4908-9A62-2ACA19DB0192}">
      <dsp:nvSpPr>
        <dsp:cNvPr id="0" name=""/>
        <dsp:cNvSpPr/>
      </dsp:nvSpPr>
      <dsp:spPr>
        <a:xfrm>
          <a:off x="1275586" y="4136627"/>
          <a:ext cx="1818977" cy="1818977"/>
        </a:xfrm>
        <a:prstGeom prst="ellipse">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Toxic Release</a:t>
          </a:r>
        </a:p>
      </dsp:txBody>
      <dsp:txXfrm>
        <a:off x="1541969" y="4403010"/>
        <a:ext cx="1286211" cy="1286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CCE25-8874-4450-BC21-E43A49069481}">
      <dsp:nvSpPr>
        <dsp:cNvPr id="0" name=""/>
        <dsp:cNvSpPr/>
      </dsp:nvSpPr>
      <dsp:spPr>
        <a:xfrm>
          <a:off x="3422838" y="2988"/>
          <a:ext cx="4529048" cy="20484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solidFill>
                <a:schemeClr val="tx1"/>
              </a:solidFill>
            </a:rPr>
            <a:t>Dangerous Chemical?</a:t>
          </a:r>
        </a:p>
      </dsp:txBody>
      <dsp:txXfrm>
        <a:off x="3422838" y="2988"/>
        <a:ext cx="4529048" cy="2048416"/>
      </dsp:txXfrm>
    </dsp:sp>
    <dsp:sp modelId="{1A4CA90E-C03D-4278-818C-9F7D496C67CE}">
      <dsp:nvSpPr>
        <dsp:cNvPr id="0" name=""/>
        <dsp:cNvSpPr/>
      </dsp:nvSpPr>
      <dsp:spPr>
        <a:xfrm>
          <a:off x="1192113" y="2988"/>
          <a:ext cx="2027932" cy="20484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73EE28-BC2E-46D3-81F1-D20670791041}">
      <dsp:nvSpPr>
        <dsp:cNvPr id="0" name=""/>
        <dsp:cNvSpPr/>
      </dsp:nvSpPr>
      <dsp:spPr>
        <a:xfrm>
          <a:off x="1192113" y="2389392"/>
          <a:ext cx="4529048" cy="2048416"/>
        </a:xfrm>
        <a:prstGeom prst="rect">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solidFill>
                <a:schemeClr val="tx1"/>
              </a:solidFill>
            </a:rPr>
            <a:t>Human / Environmental Contact?</a:t>
          </a:r>
        </a:p>
      </dsp:txBody>
      <dsp:txXfrm>
        <a:off x="1192113" y="2389392"/>
        <a:ext cx="4529048" cy="2048416"/>
      </dsp:txXfrm>
    </dsp:sp>
    <dsp:sp modelId="{82EF7E0A-1CDF-44A9-90E2-AB9136E467E3}">
      <dsp:nvSpPr>
        <dsp:cNvPr id="0" name=""/>
        <dsp:cNvSpPr/>
      </dsp:nvSpPr>
      <dsp:spPr>
        <a:xfrm>
          <a:off x="5917505" y="2424215"/>
          <a:ext cx="2027932" cy="2048416"/>
        </a:xfrm>
        <a:prstGeom prst="rect">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1C2A4-828A-44FD-95C4-4AEABA1A7A17}">
      <dsp:nvSpPr>
        <dsp:cNvPr id="0" name=""/>
        <dsp:cNvSpPr/>
      </dsp:nvSpPr>
      <dsp:spPr>
        <a:xfrm>
          <a:off x="3422838" y="4775797"/>
          <a:ext cx="4529048" cy="2048416"/>
        </a:xfrm>
        <a:prstGeom prst="rec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solidFill>
                <a:schemeClr val="tx1"/>
              </a:solidFill>
            </a:rPr>
            <a:t>Potential for Hazard?</a:t>
          </a:r>
        </a:p>
      </dsp:txBody>
      <dsp:txXfrm>
        <a:off x="3422838" y="4775797"/>
        <a:ext cx="4529048" cy="2048416"/>
      </dsp:txXfrm>
    </dsp:sp>
    <dsp:sp modelId="{BEDFD668-51EA-49DD-A390-9BF18E2EF12D}">
      <dsp:nvSpPr>
        <dsp:cNvPr id="0" name=""/>
        <dsp:cNvSpPr/>
      </dsp:nvSpPr>
      <dsp:spPr>
        <a:xfrm>
          <a:off x="1192113" y="4775797"/>
          <a:ext cx="2027932" cy="2048416"/>
        </a:xfrm>
        <a:prstGeom prst="rec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035BE-655C-4219-83DB-BACEF7864A5B}">
      <dsp:nvSpPr>
        <dsp:cNvPr id="0" name=""/>
        <dsp:cNvSpPr/>
      </dsp:nvSpPr>
      <dsp:spPr>
        <a:xfrm rot="16200000">
          <a:off x="571500" y="-571500"/>
          <a:ext cx="3429000" cy="4572000"/>
        </a:xfrm>
        <a:prstGeom prst="round1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a:solidFill>
                <a:srgbClr val="C00000"/>
              </a:solidFill>
            </a:rPr>
            <a:t>Floods</a:t>
          </a:r>
        </a:p>
        <a:p>
          <a:pPr lvl="0" algn="ctr" defTabSz="2133600">
            <a:lnSpc>
              <a:spcPct val="90000"/>
            </a:lnSpc>
            <a:spcBef>
              <a:spcPct val="0"/>
            </a:spcBef>
            <a:spcAft>
              <a:spcPct val="35000"/>
            </a:spcAft>
          </a:pPr>
          <a:endParaRPr lang="en-US" sz="3200" kern="1200" dirty="0">
            <a:solidFill>
              <a:srgbClr val="C00000"/>
            </a:solidFill>
          </a:endParaRPr>
        </a:p>
      </dsp:txBody>
      <dsp:txXfrm rot="5400000">
        <a:off x="-1" y="1"/>
        <a:ext cx="4572000" cy="2571750"/>
      </dsp:txXfrm>
    </dsp:sp>
    <dsp:sp modelId="{9E6A61B1-D571-4D10-9257-01E7042C9255}">
      <dsp:nvSpPr>
        <dsp:cNvPr id="0" name=""/>
        <dsp:cNvSpPr/>
      </dsp:nvSpPr>
      <dsp:spPr>
        <a:xfrm>
          <a:off x="4572000" y="0"/>
          <a:ext cx="4572000" cy="3429000"/>
        </a:xfrm>
        <a:prstGeom prst="round1Rect">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US" sz="2700" kern="1200" dirty="0">
            <a:solidFill>
              <a:srgbClr val="C00000"/>
            </a:solidFill>
          </a:endParaRPr>
        </a:p>
        <a:p>
          <a:pPr lvl="0" algn="ctr" defTabSz="1200150">
            <a:lnSpc>
              <a:spcPct val="90000"/>
            </a:lnSpc>
            <a:spcBef>
              <a:spcPct val="0"/>
            </a:spcBef>
            <a:spcAft>
              <a:spcPct val="35000"/>
            </a:spcAft>
          </a:pPr>
          <a:r>
            <a:rPr lang="en-US" sz="4800" kern="1200" dirty="0">
              <a:solidFill>
                <a:srgbClr val="C00000"/>
              </a:solidFill>
            </a:rPr>
            <a:t>Extreme Heat</a:t>
          </a:r>
        </a:p>
        <a:p>
          <a:pPr lvl="0" algn="ctr" defTabSz="1200150">
            <a:lnSpc>
              <a:spcPct val="90000"/>
            </a:lnSpc>
            <a:spcBef>
              <a:spcPct val="0"/>
            </a:spcBef>
            <a:spcAft>
              <a:spcPct val="35000"/>
            </a:spcAft>
          </a:pPr>
          <a:endParaRPr lang="en-US" sz="3200" kern="1200" dirty="0">
            <a:solidFill>
              <a:srgbClr val="C00000"/>
            </a:solidFill>
          </a:endParaRPr>
        </a:p>
        <a:p>
          <a:pPr lvl="0" algn="ctr" defTabSz="1200150">
            <a:lnSpc>
              <a:spcPct val="90000"/>
            </a:lnSpc>
            <a:spcBef>
              <a:spcPct val="0"/>
            </a:spcBef>
            <a:spcAft>
              <a:spcPct val="35000"/>
            </a:spcAft>
          </a:pPr>
          <a:endParaRPr lang="en-US" sz="3200" kern="1200" dirty="0">
            <a:solidFill>
              <a:srgbClr val="C00000"/>
            </a:solidFill>
          </a:endParaRPr>
        </a:p>
      </dsp:txBody>
      <dsp:txXfrm>
        <a:off x="4572000" y="0"/>
        <a:ext cx="4572000" cy="2571750"/>
      </dsp:txXfrm>
    </dsp:sp>
    <dsp:sp modelId="{B3CA0639-1439-48EF-9069-5F8D7BAD5A4C}">
      <dsp:nvSpPr>
        <dsp:cNvPr id="0" name=""/>
        <dsp:cNvSpPr/>
      </dsp:nvSpPr>
      <dsp:spPr>
        <a:xfrm rot="10800000">
          <a:off x="0" y="3429000"/>
          <a:ext cx="4572000" cy="3429000"/>
        </a:xfrm>
        <a:prstGeom prst="round1Rect">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a:solidFill>
                <a:srgbClr val="C00000"/>
              </a:solidFill>
            </a:rPr>
            <a:t>Extreme Cold</a:t>
          </a:r>
        </a:p>
        <a:p>
          <a:pPr lvl="0" algn="ctr" defTabSz="2133600">
            <a:lnSpc>
              <a:spcPct val="90000"/>
            </a:lnSpc>
            <a:spcBef>
              <a:spcPct val="0"/>
            </a:spcBef>
            <a:spcAft>
              <a:spcPct val="35000"/>
            </a:spcAft>
          </a:pPr>
          <a:endParaRPr lang="en-US" sz="3200" kern="1200" dirty="0">
            <a:solidFill>
              <a:srgbClr val="C00000"/>
            </a:solidFill>
          </a:endParaRPr>
        </a:p>
        <a:p>
          <a:pPr lvl="0" algn="ctr" defTabSz="2133600">
            <a:lnSpc>
              <a:spcPct val="90000"/>
            </a:lnSpc>
            <a:spcBef>
              <a:spcPct val="0"/>
            </a:spcBef>
            <a:spcAft>
              <a:spcPct val="35000"/>
            </a:spcAft>
          </a:pPr>
          <a:endParaRPr lang="en-US" sz="3200" kern="1200" dirty="0">
            <a:solidFill>
              <a:srgbClr val="C00000"/>
            </a:solidFill>
          </a:endParaRPr>
        </a:p>
      </dsp:txBody>
      <dsp:txXfrm rot="10800000">
        <a:off x="0" y="4286249"/>
        <a:ext cx="4572000" cy="2571750"/>
      </dsp:txXfrm>
    </dsp:sp>
    <dsp:sp modelId="{754AEFE0-1991-47A7-A4C8-004A0E3F38E3}">
      <dsp:nvSpPr>
        <dsp:cNvPr id="0" name=""/>
        <dsp:cNvSpPr/>
      </dsp:nvSpPr>
      <dsp:spPr>
        <a:xfrm rot="5400000">
          <a:off x="5143500" y="2857500"/>
          <a:ext cx="3429000" cy="4572000"/>
        </a:xfrm>
        <a:prstGeom prst="round1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US" sz="2700" kern="1200" dirty="0">
            <a:solidFill>
              <a:srgbClr val="C00000"/>
            </a:solidFill>
          </a:endParaRPr>
        </a:p>
        <a:p>
          <a:pPr lvl="0" algn="ctr" defTabSz="1200150">
            <a:lnSpc>
              <a:spcPct val="90000"/>
            </a:lnSpc>
            <a:spcBef>
              <a:spcPct val="0"/>
            </a:spcBef>
            <a:spcAft>
              <a:spcPct val="35000"/>
            </a:spcAft>
          </a:pPr>
          <a:endParaRPr lang="en-US" sz="3200" kern="1200" dirty="0">
            <a:solidFill>
              <a:srgbClr val="C00000"/>
            </a:solidFill>
          </a:endParaRPr>
        </a:p>
        <a:p>
          <a:pPr lvl="0" algn="ctr" defTabSz="1200150">
            <a:lnSpc>
              <a:spcPct val="90000"/>
            </a:lnSpc>
            <a:spcBef>
              <a:spcPct val="0"/>
            </a:spcBef>
            <a:spcAft>
              <a:spcPct val="35000"/>
            </a:spcAft>
          </a:pPr>
          <a:r>
            <a:rPr lang="en-US" sz="4800" kern="1200" dirty="0">
              <a:solidFill>
                <a:srgbClr val="C00000"/>
              </a:solidFill>
            </a:rPr>
            <a:t>Storms</a:t>
          </a:r>
        </a:p>
        <a:p>
          <a:pPr lvl="0" algn="ctr" defTabSz="1200150">
            <a:lnSpc>
              <a:spcPct val="90000"/>
            </a:lnSpc>
            <a:spcBef>
              <a:spcPct val="0"/>
            </a:spcBef>
            <a:spcAft>
              <a:spcPct val="35000"/>
            </a:spcAft>
          </a:pPr>
          <a:endParaRPr lang="en-US" sz="3200" kern="1200" dirty="0">
            <a:solidFill>
              <a:srgbClr val="C00000"/>
            </a:solidFill>
          </a:endParaRPr>
        </a:p>
        <a:p>
          <a:pPr lvl="0" algn="ctr" defTabSz="1200150">
            <a:lnSpc>
              <a:spcPct val="90000"/>
            </a:lnSpc>
            <a:spcBef>
              <a:spcPct val="0"/>
            </a:spcBef>
            <a:spcAft>
              <a:spcPct val="35000"/>
            </a:spcAft>
          </a:pPr>
          <a:endParaRPr lang="en-US" sz="1300" kern="1200" dirty="0">
            <a:solidFill>
              <a:srgbClr val="C00000"/>
            </a:solidFill>
          </a:endParaRPr>
        </a:p>
        <a:p>
          <a:pPr lvl="0" algn="ctr" defTabSz="1200150">
            <a:lnSpc>
              <a:spcPct val="90000"/>
            </a:lnSpc>
            <a:spcBef>
              <a:spcPct val="0"/>
            </a:spcBef>
            <a:spcAft>
              <a:spcPct val="35000"/>
            </a:spcAft>
          </a:pPr>
          <a:endParaRPr lang="en-US" sz="1300" kern="1200" dirty="0">
            <a:solidFill>
              <a:srgbClr val="C00000"/>
            </a:solidFill>
          </a:endParaRPr>
        </a:p>
        <a:p>
          <a:pPr lvl="0" algn="ctr" defTabSz="1200150">
            <a:lnSpc>
              <a:spcPct val="90000"/>
            </a:lnSpc>
            <a:spcBef>
              <a:spcPct val="0"/>
            </a:spcBef>
            <a:spcAft>
              <a:spcPct val="35000"/>
            </a:spcAft>
          </a:pPr>
          <a:endParaRPr lang="en-US" sz="1300" kern="1200" dirty="0">
            <a:solidFill>
              <a:srgbClr val="C00000"/>
            </a:solidFill>
          </a:endParaRPr>
        </a:p>
        <a:p>
          <a:pPr lvl="0" algn="ctr" defTabSz="1200150">
            <a:lnSpc>
              <a:spcPct val="90000"/>
            </a:lnSpc>
            <a:spcBef>
              <a:spcPct val="0"/>
            </a:spcBef>
            <a:spcAft>
              <a:spcPct val="35000"/>
            </a:spcAft>
          </a:pPr>
          <a:endParaRPr lang="en-US" sz="1300" kern="1200" dirty="0">
            <a:solidFill>
              <a:srgbClr val="C00000"/>
            </a:solidFill>
          </a:endParaRPr>
        </a:p>
        <a:p>
          <a:pPr lvl="0" algn="ctr" defTabSz="1200150">
            <a:lnSpc>
              <a:spcPct val="90000"/>
            </a:lnSpc>
            <a:spcBef>
              <a:spcPct val="0"/>
            </a:spcBef>
            <a:spcAft>
              <a:spcPct val="35000"/>
            </a:spcAft>
          </a:pPr>
          <a:endParaRPr lang="en-US" sz="1300" kern="1200" dirty="0">
            <a:solidFill>
              <a:srgbClr val="C00000"/>
            </a:solidFill>
          </a:endParaRPr>
        </a:p>
        <a:p>
          <a:pPr lvl="0" algn="ctr" defTabSz="1200150">
            <a:lnSpc>
              <a:spcPct val="90000"/>
            </a:lnSpc>
            <a:spcBef>
              <a:spcPct val="0"/>
            </a:spcBef>
            <a:spcAft>
              <a:spcPct val="35000"/>
            </a:spcAft>
          </a:pPr>
          <a:endParaRPr lang="en-US" sz="1300" kern="1200" dirty="0">
            <a:solidFill>
              <a:srgbClr val="C00000"/>
            </a:solidFill>
          </a:endParaRPr>
        </a:p>
      </dsp:txBody>
      <dsp:txXfrm rot="-5400000">
        <a:off x="4572000" y="4286250"/>
        <a:ext cx="4572000" cy="2571750"/>
      </dsp:txXfrm>
    </dsp:sp>
    <dsp:sp modelId="{5B715BD0-4630-4439-860A-ADF0D4CE8757}">
      <dsp:nvSpPr>
        <dsp:cNvPr id="0" name=""/>
        <dsp:cNvSpPr/>
      </dsp:nvSpPr>
      <dsp:spPr>
        <a:xfrm>
          <a:off x="3200399" y="2571750"/>
          <a:ext cx="2743200" cy="1714500"/>
        </a:xfrm>
        <a:prstGeom prst="roundRect">
          <a:avLst/>
        </a:prstGeom>
        <a:solidFill>
          <a:schemeClr val="accent6">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rgbClr val="C00000"/>
              </a:solidFill>
            </a:rPr>
            <a:t>Climate Change &amp; Chemical Releases</a:t>
          </a:r>
        </a:p>
      </dsp:txBody>
      <dsp:txXfrm>
        <a:off x="3284094" y="2655445"/>
        <a:ext cx="2575810" cy="154711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8AA393E5-44D2-472A-9CB7-F524EC31B827}" type="datetimeFigureOut">
              <a:rPr lang="en-US" smtClean="0"/>
              <a:pPr/>
              <a:t>5/17/2023</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A52DD00B-15A8-4183-906B-F3B2CB69DAAF}" type="slidenum">
              <a:rPr lang="en-US" smtClean="0"/>
              <a:pPr/>
              <a:t>‹#›</a:t>
            </a:fld>
            <a:endParaRPr lang="en-US"/>
          </a:p>
        </p:txBody>
      </p:sp>
    </p:spTree>
    <p:extLst>
      <p:ext uri="{BB962C8B-B14F-4D97-AF65-F5344CB8AC3E}">
        <p14:creationId xmlns:p14="http://schemas.microsoft.com/office/powerpoint/2010/main" val="50000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rkema-americas.com/en/social-responsibility/incident-new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2.tceq.texas.gov/oce/eer/index.cfm?fuseaction=main.getDetails&amp;target=26611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newsweek.com/houston-drowning-freedom-regulations-656087" TargetMode="External"/><Relationship Id="rId5" Type="http://schemas.openxmlformats.org/officeDocument/2006/relationships/hyperlink" Target="https://www.epa.gov/so2-pollution" TargetMode="External"/><Relationship Id="rId4" Type="http://schemas.openxmlformats.org/officeDocument/2006/relationships/hyperlink" Target="http://www2.tceq.texas.gov/oce/eer/index.cfm?fuseaction=main.getDetails&amp;target=26635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cho.epa.gov/facilities/facility-search?mediaSelected=al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echo.epa.gov/facilities/enforcement-case-search/result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DD00B-15A8-4183-906B-F3B2CB69DAAF}" type="slidenum">
              <a:rPr lang="en-US" smtClean="0"/>
              <a:pPr/>
              <a:t>1</a:t>
            </a:fld>
            <a:endParaRPr lang="en-US"/>
          </a:p>
        </p:txBody>
      </p:sp>
    </p:spTree>
    <p:extLst>
      <p:ext uri="{BB962C8B-B14F-4D97-AF65-F5344CB8AC3E}">
        <p14:creationId xmlns:p14="http://schemas.microsoft.com/office/powerpoint/2010/main" val="1165826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“We have an unprecedented 6 feet of water at the plant,” </a:t>
            </a:r>
            <a:r>
              <a:rPr lang="en-US" dirty="0" err="1"/>
              <a:t>Arkema</a:t>
            </a:r>
            <a:r>
              <a:rPr lang="en-US" dirty="0"/>
              <a:t> President and CEO Rich Rowe said in </a:t>
            </a:r>
            <a:r>
              <a:rPr lang="en-US" dirty="0">
                <a:hlinkClick r:id="rId3"/>
              </a:rPr>
              <a:t>comments</a:t>
            </a:r>
            <a:r>
              <a:rPr lang="en-US" dirty="0"/>
              <a:t> made Wednesday. “We have lost primary power and two sources of emergency backup power.</a:t>
            </a:r>
          </a:p>
          <a:p>
            <a:pPr fontAlgn="base"/>
            <a:r>
              <a:rPr lang="en-US" dirty="0"/>
              <a:t>"As a result, we have lost critical refrigeration of the materials on site that could now explode and cause a subsequent intense fire. The high water and lack of power leave us with no way to prevent it," he added. "We have evacuated our personnel for their own safety. The federal, state and local authorities were contacted a few days ago, and we are working very closely with them to manage this matter. They have ordered the surrounding community to be evacuated, too."</a:t>
            </a:r>
          </a:p>
          <a:p>
            <a:endParaRPr lang="en-US" dirty="0"/>
          </a:p>
          <a:p>
            <a:r>
              <a:rPr lang="en-US" dirty="0"/>
              <a:t>Rowe said there was "no way to prevent" a possible explosion at the plant.</a:t>
            </a:r>
          </a:p>
          <a:p>
            <a:endParaRPr lang="en-US" dirty="0"/>
          </a:p>
          <a:p>
            <a:r>
              <a:rPr lang="en-US" dirty="0"/>
              <a:t>http://abcnews.go.com/US/texas-chemical-plant-braces-explosions-fires-hurricane-harvey/story?id=49521170</a:t>
            </a:r>
          </a:p>
          <a:p>
            <a:endParaRPr lang="en-US" dirty="0"/>
          </a:p>
          <a:p>
            <a:r>
              <a:rPr lang="en-US" dirty="0"/>
              <a:t>Video: http://www.newsweek.com/texas-chemical-plant-explodes-after-hurricane-harvey-657456 </a:t>
            </a:r>
          </a:p>
        </p:txBody>
      </p:sp>
      <p:sp>
        <p:nvSpPr>
          <p:cNvPr id="4" name="Slide Number Placeholder 3"/>
          <p:cNvSpPr>
            <a:spLocks noGrp="1"/>
          </p:cNvSpPr>
          <p:nvPr>
            <p:ph type="sldNum" sz="quarter" idx="10"/>
          </p:nvPr>
        </p:nvSpPr>
        <p:spPr/>
        <p:txBody>
          <a:bodyPr/>
          <a:lstStyle/>
          <a:p>
            <a:fld id="{A52DD00B-15A8-4183-906B-F3B2CB69DAAF}" type="slidenum">
              <a:rPr lang="en-US" smtClean="0"/>
              <a:pPr/>
              <a:t>14</a:t>
            </a:fld>
            <a:endParaRPr lang="en-US"/>
          </a:p>
        </p:txBody>
      </p:sp>
    </p:spTree>
    <p:extLst>
      <p:ext uri="{BB962C8B-B14F-4D97-AF65-F5344CB8AC3E}">
        <p14:creationId xmlns:p14="http://schemas.microsoft.com/office/powerpoint/2010/main" val="4195355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https://www.icis.com/press-releases/hurricane-harvey-breaking-news-and-latest-developments/?intcmp=Hurricane-Harvey-carousel</a:t>
            </a:r>
          </a:p>
          <a:p>
            <a:endParaRPr lang="en-US" dirty="0"/>
          </a:p>
          <a:p>
            <a:r>
              <a:rPr lang="en-US" dirty="0"/>
              <a:t>None of this is to say that companies could have done much of anything this week to stop the release of these chemicals. Indeed, there is no way to avoid large releases of air pollutants when refineries and chemical plants shut down, and there was no way these companies could have avoided shutting down their facilities faced with</a:t>
            </a:r>
            <a:r>
              <a:rPr lang="en-US" b="1" dirty="0"/>
              <a:t> </a:t>
            </a:r>
            <a:r>
              <a:rPr lang="en-US" dirty="0"/>
              <a:t>such a destructive storm. </a:t>
            </a:r>
          </a:p>
          <a:p>
            <a:endParaRPr lang="en-US" dirty="0"/>
          </a:p>
          <a:p>
            <a:r>
              <a:rPr lang="en-US" dirty="0"/>
              <a:t>The real problem lies in the sheer number of facilities having to shut down or decrease operations at the exact same time—meaning they’ll also all eventually have to start back up. And emissions-wise, starting back up is just as bad as shutting down. That’s evident in the TCEQ emissions reports; rebooting the Formosa Plastics plant two hours outside Houston will be an </a:t>
            </a:r>
            <a:r>
              <a:rPr lang="en-US" dirty="0">
                <a:hlinkClick r:id="rId3"/>
              </a:rPr>
              <a:t>enormous emissions event</a:t>
            </a:r>
            <a:r>
              <a:rPr lang="en-US" dirty="0"/>
              <a:t>. In Corpus Christi, the Flint Hills Resources plant </a:t>
            </a:r>
            <a:r>
              <a:rPr lang="en-US" dirty="0">
                <a:hlinkClick r:id="rId4"/>
              </a:rPr>
              <a:t>reported </a:t>
            </a:r>
            <a:r>
              <a:rPr lang="en-US" dirty="0"/>
              <a:t>releases of 15,000 pounds of sulfur dioxide—a particularly </a:t>
            </a:r>
            <a:r>
              <a:rPr lang="en-US" dirty="0">
                <a:hlinkClick r:id="rId5"/>
              </a:rPr>
              <a:t>harmful chemical</a:t>
            </a:r>
            <a:r>
              <a:rPr lang="en-US" dirty="0"/>
              <a:t>—for its start-up. Most of this, too, is unavoidable, said Neil Carman, the clean air program director at Sierra Club’s Lone Star chapter. “Plants aren’t</a:t>
            </a:r>
            <a:r>
              <a:rPr lang="en-US" b="1" dirty="0"/>
              <a:t> </a:t>
            </a:r>
            <a:r>
              <a:rPr lang="en-US" dirty="0"/>
              <a:t>like cars or trucks where you just push a button and its starts,” he said. “These are huge refineries and petrochemical plants, so it takes a number of hours to heat up their units.”</a:t>
            </a:r>
            <a:r>
              <a:rPr lang="en-US" b="1" dirty="0"/>
              <a:t> </a:t>
            </a:r>
          </a:p>
          <a:p>
            <a:endParaRPr lang="en-US" b="1" dirty="0"/>
          </a:p>
          <a:p>
            <a:r>
              <a:rPr lang="en-US" dirty="0"/>
              <a:t>real problem is that the plants are allowed to operate so close to residential areas in the first place. Houston’s </a:t>
            </a:r>
            <a:r>
              <a:rPr lang="en-US" dirty="0">
                <a:hlinkClick r:id="rId6"/>
              </a:rPr>
              <a:t>lack of zoning regulations</a:t>
            </a:r>
            <a:r>
              <a:rPr lang="en-US" dirty="0"/>
              <a:t> have been front-and-center in discussions about why Harvey has been so terrible for the city, and that’s no different in the discussion about air pollution. “When the city gets back on its feet, it’s a good time to revisit the dialogue about where facilities are allowed to be located, and what precautionary measures can be taken in the future for communities in close proximity to these facilities,” Nelson said. Unfortunately, like so many other problems with Harvey, the discussion may come too late for the most vulnerable.</a:t>
            </a:r>
          </a:p>
        </p:txBody>
      </p:sp>
      <p:sp>
        <p:nvSpPr>
          <p:cNvPr id="4" name="Slide Number Placeholder 3"/>
          <p:cNvSpPr>
            <a:spLocks noGrp="1"/>
          </p:cNvSpPr>
          <p:nvPr>
            <p:ph type="sldNum" sz="quarter" idx="10"/>
          </p:nvPr>
        </p:nvSpPr>
        <p:spPr/>
        <p:txBody>
          <a:bodyPr/>
          <a:lstStyle/>
          <a:p>
            <a:fld id="{A52DD00B-15A8-4183-906B-F3B2CB69DAAF}" type="slidenum">
              <a:rPr lang="en-US" smtClean="0"/>
              <a:pPr/>
              <a:t>17</a:t>
            </a:fld>
            <a:endParaRPr lang="en-US"/>
          </a:p>
        </p:txBody>
      </p:sp>
    </p:spTree>
    <p:extLst>
      <p:ext uri="{BB962C8B-B14F-4D97-AF65-F5344CB8AC3E}">
        <p14:creationId xmlns:p14="http://schemas.microsoft.com/office/powerpoint/2010/main" val="140127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map</a:t>
            </a:r>
            <a:r>
              <a:rPr lang="en-US" baseline="0" dirty="0"/>
              <a:t> and follow directions below:</a:t>
            </a:r>
            <a:endParaRPr lang="en-US" dirty="0"/>
          </a:p>
          <a:p>
            <a:pPr marL="226908" indent="-226908">
              <a:buAutoNum type="arabicPeriod"/>
            </a:pPr>
            <a:r>
              <a:rPr lang="en-US" dirty="0"/>
              <a:t>Look at legend</a:t>
            </a:r>
          </a:p>
          <a:p>
            <a:pPr marL="226908" indent="-226908">
              <a:buAutoNum type="arabicPeriod"/>
            </a:pPr>
            <a:r>
              <a:rPr lang="en-US" dirty="0"/>
              <a:t>Talk</a:t>
            </a:r>
            <a:r>
              <a:rPr lang="en-US" baseline="0" dirty="0"/>
              <a:t> about Tier II and zoom out (-)</a:t>
            </a:r>
          </a:p>
          <a:p>
            <a:pPr marL="226908" indent="-226908">
              <a:buAutoNum type="arabicPeriod"/>
            </a:pPr>
            <a:endParaRPr lang="en-US" baseline="0" dirty="0"/>
          </a:p>
          <a:p>
            <a:r>
              <a:rPr lang="en-US" dirty="0"/>
              <a:t>What’s a tier II point?</a:t>
            </a:r>
          </a:p>
          <a:p>
            <a:pPr lvl="0"/>
            <a:r>
              <a:rPr lang="en-US" dirty="0"/>
              <a:t>In 1986, the Emergency Planning and Community Right-to-Know Act (EPCRA) went into effect</a:t>
            </a:r>
          </a:p>
          <a:p>
            <a:pPr lvl="0"/>
            <a:r>
              <a:rPr lang="en-US" dirty="0"/>
              <a:t>Created after horrible insecticide disaster in Bhopal</a:t>
            </a:r>
          </a:p>
          <a:p>
            <a:pPr lvl="0"/>
            <a:r>
              <a:rPr lang="en-US" dirty="0"/>
              <a:t>Goal: help communities prepare for chemical emergencies</a:t>
            </a:r>
          </a:p>
          <a:p>
            <a:pPr lvl="0"/>
            <a:r>
              <a:rPr lang="en-US" dirty="0"/>
              <a:t>Requires industries to report on storage / use / release of </a:t>
            </a:r>
            <a:r>
              <a:rPr lang="en-US" dirty="0" err="1"/>
              <a:t>haz</a:t>
            </a:r>
            <a:r>
              <a:rPr lang="en-US" dirty="0"/>
              <a:t> substances</a:t>
            </a:r>
          </a:p>
          <a:p>
            <a:pPr lvl="0"/>
            <a:r>
              <a:rPr lang="en-US" dirty="0"/>
              <a:t>Requires state / local </a:t>
            </a:r>
            <a:r>
              <a:rPr lang="en-US" dirty="0" err="1"/>
              <a:t>govts</a:t>
            </a:r>
            <a:r>
              <a:rPr lang="en-US" dirty="0"/>
              <a:t> to use info to prepare for risks</a:t>
            </a:r>
          </a:p>
          <a:p>
            <a:endParaRPr lang="en-US" baseline="0" dirty="0"/>
          </a:p>
          <a:p>
            <a:r>
              <a:rPr lang="en-US" baseline="0" dirty="0"/>
              <a:t>3. Let’s look at Tier II in relation to EJ areas.  Go to Lawrence and click on area to show how EJ is defined.  Then go to Holyoke / New Bedford / Fall River.  Then go back to Lawrence.</a:t>
            </a:r>
          </a:p>
          <a:p>
            <a:endParaRPr lang="en-US" baseline="0" dirty="0"/>
          </a:p>
          <a:p>
            <a:r>
              <a:rPr lang="en-US" baseline="0" dirty="0"/>
              <a:t>4. Change </a:t>
            </a:r>
            <a:r>
              <a:rPr lang="en-US" baseline="0" dirty="0" err="1"/>
              <a:t>basemap</a:t>
            </a:r>
            <a:r>
              <a:rPr lang="en-US" baseline="0" dirty="0"/>
              <a:t> to picture</a:t>
            </a:r>
          </a:p>
          <a:p>
            <a:endParaRPr lang="en-US" baseline="0" dirty="0"/>
          </a:p>
          <a:p>
            <a:r>
              <a:rPr lang="en-US" baseline="0" dirty="0"/>
              <a:t>5. De-select EJ in data layers to get clearer pictures</a:t>
            </a:r>
          </a:p>
          <a:p>
            <a:endParaRPr lang="en-US" baseline="0" dirty="0"/>
          </a:p>
          <a:p>
            <a:r>
              <a:rPr lang="en-US" baseline="0" dirty="0"/>
              <a:t>6. Select FEMA flood data sets in data layers. Show all Tier II / toxics near flood zones in Lawrence.</a:t>
            </a:r>
          </a:p>
          <a:p>
            <a:endParaRPr lang="en-US" baseline="0" dirty="0"/>
          </a:p>
          <a:p>
            <a:pPr marL="226908" indent="-226908">
              <a:buAutoNum type="arabicPeriod" startAt="7"/>
            </a:pPr>
            <a:r>
              <a:rPr lang="en-US" baseline="0" dirty="0"/>
              <a:t>Now let’s talk about Hurricanes – select Hurricanes.</a:t>
            </a:r>
          </a:p>
          <a:p>
            <a:pPr marL="226908" indent="-226908">
              <a:buAutoNum type="arabicPeriod" startAt="7"/>
            </a:pPr>
            <a:endParaRPr lang="en-US" baseline="0" dirty="0"/>
          </a:p>
          <a:p>
            <a:pPr marL="226908" indent="-226908">
              <a:buAutoNum type="arabicPeriod" startAt="7"/>
            </a:pPr>
            <a:r>
              <a:rPr lang="en-US" baseline="0" dirty="0"/>
              <a:t>Go to </a:t>
            </a:r>
            <a:r>
              <a:rPr lang="en-US" baseline="0" dirty="0" err="1"/>
              <a:t>Mulliken</a:t>
            </a:r>
            <a:r>
              <a:rPr lang="en-US" baseline="0" dirty="0"/>
              <a:t> Way, Newburyport.  Zoom out if you have to (-)</a:t>
            </a:r>
          </a:p>
          <a:p>
            <a:pPr marL="226908" indent="-226908">
              <a:buAutoNum type="arabicPeriod" startAt="7"/>
            </a:pPr>
            <a:endParaRPr lang="en-US" baseline="0" dirty="0"/>
          </a:p>
          <a:p>
            <a:pPr marL="226908" indent="-226908">
              <a:buAutoNum type="arabicPeriod" startAt="7"/>
            </a:pPr>
            <a:r>
              <a:rPr lang="en-US" baseline="0" dirty="0"/>
              <a:t>So, if you are a toxics user and are in a hurricane of flood zone, you may want to consider TUR / storage issues / etc.</a:t>
            </a:r>
          </a:p>
          <a:p>
            <a:endParaRPr lang="en-US" dirty="0"/>
          </a:p>
        </p:txBody>
      </p:sp>
      <p:sp>
        <p:nvSpPr>
          <p:cNvPr id="4" name="Slide Number Placeholder 3"/>
          <p:cNvSpPr>
            <a:spLocks noGrp="1"/>
          </p:cNvSpPr>
          <p:nvPr>
            <p:ph type="sldNum" sz="quarter" idx="10"/>
          </p:nvPr>
        </p:nvSpPr>
        <p:spPr/>
        <p:txBody>
          <a:bodyPr/>
          <a:lstStyle/>
          <a:p>
            <a:fld id="{A52DD00B-15A8-4183-906B-F3B2CB69DAAF}" type="slidenum">
              <a:rPr lang="en-US" smtClean="0"/>
              <a:pPr/>
              <a:t>20</a:t>
            </a:fld>
            <a:endParaRPr lang="en-US"/>
          </a:p>
        </p:txBody>
      </p:sp>
    </p:spTree>
    <p:extLst>
      <p:ext uri="{BB962C8B-B14F-4D97-AF65-F5344CB8AC3E}">
        <p14:creationId xmlns:p14="http://schemas.microsoft.com/office/powerpoint/2010/main" val="60109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different search options</a:t>
            </a:r>
          </a:p>
          <a:p>
            <a:endParaRPr lang="en-US" dirty="0"/>
          </a:p>
          <a:p>
            <a:r>
              <a:rPr lang="en-US" dirty="0"/>
              <a:t>Click on More Search Options</a:t>
            </a:r>
          </a:p>
          <a:p>
            <a:endParaRPr lang="en-US" dirty="0"/>
          </a:p>
          <a:p>
            <a:r>
              <a:rPr lang="en-US" dirty="0"/>
              <a:t>Search facility by sic code:</a:t>
            </a:r>
          </a:p>
          <a:p>
            <a:r>
              <a:rPr lang="en-US" u="sng" dirty="0">
                <a:hlinkClick r:id="rId3"/>
              </a:rPr>
              <a:t>https://echo.epa.gov/facilities/facility-search?mediaSelected=all</a:t>
            </a:r>
            <a:r>
              <a:rPr lang="en-US" dirty="0"/>
              <a:t>​</a:t>
            </a:r>
          </a:p>
          <a:p>
            <a:r>
              <a:rPr lang="en-US" dirty="0"/>
              <a:t>Attached is an example of SIC 20 - food.  If you scroll to the last column on the excel file, there is a link to the full report of the violations.  </a:t>
            </a:r>
          </a:p>
          <a:p>
            <a:r>
              <a:rPr lang="en-US" dirty="0"/>
              <a:t> </a:t>
            </a:r>
          </a:p>
          <a:p>
            <a:r>
              <a:rPr lang="en-US" dirty="0"/>
              <a:t>Search for all violations:</a:t>
            </a:r>
          </a:p>
          <a:p>
            <a:r>
              <a:rPr lang="en-US" u="sng" dirty="0">
                <a:hlinkClick r:id="rId4"/>
              </a:rPr>
              <a:t>https://</a:t>
            </a:r>
            <a:r>
              <a:rPr lang="en-US" dirty="0">
                <a:hlinkClick r:id="rId4"/>
              </a:rPr>
              <a:t>echo</a:t>
            </a:r>
            <a:r>
              <a:rPr lang="en-US" u="sng" dirty="0">
                <a:hlinkClick r:id="rId4"/>
              </a:rPr>
              <a:t>.epa.gov/facilities/enforcement-case-search/results</a:t>
            </a:r>
            <a:endParaRPr lang="en-US" dirty="0"/>
          </a:p>
          <a:p>
            <a:r>
              <a:rPr lang="en-US" dirty="0"/>
              <a:t>Attached is 2010 to present violations.  This initially gave me a huge excel file that dated back to the 70's so I cut it back to 2010 to today.  </a:t>
            </a:r>
          </a:p>
          <a:p>
            <a:r>
              <a:rPr lang="en-US" dirty="0"/>
              <a:t> </a:t>
            </a:r>
          </a:p>
          <a:p>
            <a:r>
              <a:rPr lang="en-US" dirty="0"/>
              <a:t>There is a lot more that can be done with this database.  If anyone else participated, let me know if you might have time to chat.  I'd be curious if you caught some good info that I did not.</a:t>
            </a:r>
          </a:p>
          <a:p>
            <a:r>
              <a:rPr lang="en-US" dirty="0"/>
              <a:t> </a:t>
            </a:r>
          </a:p>
          <a:p>
            <a:r>
              <a:rPr lang="en-US" dirty="0"/>
              <a:t>Thanks,</a:t>
            </a:r>
          </a:p>
          <a:p>
            <a:r>
              <a:rPr lang="en-US" dirty="0"/>
              <a:t>Tiffany</a:t>
            </a:r>
          </a:p>
          <a:p>
            <a:endParaRPr lang="en-US" dirty="0"/>
          </a:p>
        </p:txBody>
      </p:sp>
      <p:sp>
        <p:nvSpPr>
          <p:cNvPr id="4" name="Slide Number Placeholder 3"/>
          <p:cNvSpPr>
            <a:spLocks noGrp="1"/>
          </p:cNvSpPr>
          <p:nvPr>
            <p:ph type="sldNum" sz="quarter" idx="10"/>
          </p:nvPr>
        </p:nvSpPr>
        <p:spPr/>
        <p:txBody>
          <a:bodyPr/>
          <a:lstStyle/>
          <a:p>
            <a:fld id="{A52DD00B-15A8-4183-906B-F3B2CB69DAAF}" type="slidenum">
              <a:rPr lang="en-US" smtClean="0"/>
              <a:pPr/>
              <a:t>21</a:t>
            </a:fld>
            <a:endParaRPr lang="en-US"/>
          </a:p>
        </p:txBody>
      </p:sp>
    </p:spTree>
    <p:extLst>
      <p:ext uri="{BB962C8B-B14F-4D97-AF65-F5344CB8AC3E}">
        <p14:creationId xmlns:p14="http://schemas.microsoft.com/office/powerpoint/2010/main" val="164730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DD00B-15A8-4183-906B-F3B2CB69DAAF}" type="slidenum">
              <a:rPr lang="en-US" smtClean="0"/>
              <a:pPr/>
              <a:t>26</a:t>
            </a:fld>
            <a:endParaRPr lang="en-US"/>
          </a:p>
        </p:txBody>
      </p:sp>
    </p:spTree>
    <p:extLst>
      <p:ext uri="{BB962C8B-B14F-4D97-AF65-F5344CB8AC3E}">
        <p14:creationId xmlns:p14="http://schemas.microsoft.com/office/powerpoint/2010/main" val="324880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new OTA grant</a:t>
            </a:r>
          </a:p>
        </p:txBody>
      </p:sp>
      <p:sp>
        <p:nvSpPr>
          <p:cNvPr id="4" name="Slide Number Placeholder 3"/>
          <p:cNvSpPr>
            <a:spLocks noGrp="1"/>
          </p:cNvSpPr>
          <p:nvPr>
            <p:ph type="sldNum" sz="quarter" idx="10"/>
          </p:nvPr>
        </p:nvSpPr>
        <p:spPr/>
        <p:txBody>
          <a:bodyPr/>
          <a:lstStyle/>
          <a:p>
            <a:fld id="{A52DD00B-15A8-4183-906B-F3B2CB69DAAF}" type="slidenum">
              <a:rPr lang="en-US" smtClean="0"/>
              <a:pPr/>
              <a:t>2</a:t>
            </a:fld>
            <a:endParaRPr lang="en-US"/>
          </a:p>
        </p:txBody>
      </p:sp>
    </p:spTree>
    <p:extLst>
      <p:ext uri="{BB962C8B-B14F-4D97-AF65-F5344CB8AC3E}">
        <p14:creationId xmlns:p14="http://schemas.microsoft.com/office/powerpoint/2010/main" val="33644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DD00B-15A8-4183-906B-F3B2CB69DAAF}" type="slidenum">
              <a:rPr lang="en-US" smtClean="0"/>
              <a:pPr/>
              <a:t>6</a:t>
            </a:fld>
            <a:endParaRPr lang="en-US"/>
          </a:p>
        </p:txBody>
      </p:sp>
    </p:spTree>
    <p:extLst>
      <p:ext uri="{BB962C8B-B14F-4D97-AF65-F5344CB8AC3E}">
        <p14:creationId xmlns:p14="http://schemas.microsoft.com/office/powerpoint/2010/main" val="161167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 most</a:t>
            </a:r>
            <a:r>
              <a:rPr lang="en-US" baseline="0" dirty="0"/>
              <a:t> common</a:t>
            </a:r>
            <a:r>
              <a:rPr lang="en-US" dirty="0"/>
              <a:t> – burns, fumes, chemical</a:t>
            </a:r>
            <a:r>
              <a:rPr lang="en-US" baseline="0" dirty="0"/>
              <a:t> releases, structural damage</a:t>
            </a:r>
          </a:p>
          <a:p>
            <a:endParaRPr lang="en-US" baseline="0" dirty="0"/>
          </a:p>
          <a:p>
            <a:r>
              <a:rPr lang="en-US" baseline="0" dirty="0"/>
              <a:t>Explosion – bang!  Shock wave that can collapse buildings, knock people over.  Scatter shattered glass and debris. Gas explosions, vapor cloud explosions, dust</a:t>
            </a:r>
          </a:p>
          <a:p>
            <a:endParaRPr lang="en-US" baseline="0" dirty="0"/>
          </a:p>
          <a:p>
            <a:r>
              <a:rPr lang="en-US" baseline="0" dirty="0"/>
              <a:t>Toxic releases – potential to go larger distances.  Lethal for those closest (workers)</a:t>
            </a:r>
            <a:endParaRPr lang="en-US" dirty="0"/>
          </a:p>
        </p:txBody>
      </p:sp>
      <p:sp>
        <p:nvSpPr>
          <p:cNvPr id="4" name="Slide Number Placeholder 3"/>
          <p:cNvSpPr>
            <a:spLocks noGrp="1"/>
          </p:cNvSpPr>
          <p:nvPr>
            <p:ph type="sldNum" sz="quarter" idx="10"/>
          </p:nvPr>
        </p:nvSpPr>
        <p:spPr/>
        <p:txBody>
          <a:bodyPr/>
          <a:lstStyle/>
          <a:p>
            <a:fld id="{A52DD00B-15A8-4183-906B-F3B2CB69DAAF}" type="slidenum">
              <a:rPr lang="en-US" smtClean="0"/>
              <a:pPr/>
              <a:t>7</a:t>
            </a:fld>
            <a:endParaRPr lang="en-US"/>
          </a:p>
        </p:txBody>
      </p:sp>
    </p:spTree>
    <p:extLst>
      <p:ext uri="{BB962C8B-B14F-4D97-AF65-F5344CB8AC3E}">
        <p14:creationId xmlns:p14="http://schemas.microsoft.com/office/powerpoint/2010/main" val="419308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Does the chemical have an intrinsically dangerous property?</a:t>
            </a:r>
          </a:p>
          <a:p>
            <a:endParaRPr lang="en-US" b="1" dirty="0"/>
          </a:p>
          <a:p>
            <a:r>
              <a:rPr lang="en-US" b="1" dirty="0"/>
              <a:t>To what extent can man or the environment be in contact with the chemical in such a way that the dangerous property could be expressed?</a:t>
            </a:r>
          </a:p>
          <a:p>
            <a:endParaRPr lang="en-US" b="1" dirty="0"/>
          </a:p>
          <a:p>
            <a:r>
              <a:rPr lang="en-US" b="1" dirty="0"/>
              <a:t>What is the possibility that the potential hazard will be </a:t>
            </a:r>
            <a:r>
              <a:rPr lang="en-US" b="1" dirty="0" err="1"/>
              <a:t>realised</a:t>
            </a:r>
            <a:r>
              <a:rPr lang="en-US" b="1" dirty="0"/>
              <a:t>?</a:t>
            </a:r>
          </a:p>
          <a:p>
            <a:endParaRPr lang="en-US" dirty="0"/>
          </a:p>
        </p:txBody>
      </p:sp>
      <p:sp>
        <p:nvSpPr>
          <p:cNvPr id="4" name="Slide Number Placeholder 3"/>
          <p:cNvSpPr>
            <a:spLocks noGrp="1"/>
          </p:cNvSpPr>
          <p:nvPr>
            <p:ph type="sldNum" sz="quarter" idx="10"/>
          </p:nvPr>
        </p:nvSpPr>
        <p:spPr/>
        <p:txBody>
          <a:bodyPr/>
          <a:lstStyle/>
          <a:p>
            <a:fld id="{A52DD00B-15A8-4183-906B-F3B2CB69DAAF}" type="slidenum">
              <a:rPr lang="en-US" smtClean="0"/>
              <a:pPr/>
              <a:t>8</a:t>
            </a:fld>
            <a:endParaRPr lang="en-US"/>
          </a:p>
        </p:txBody>
      </p:sp>
    </p:spTree>
    <p:extLst>
      <p:ext uri="{BB962C8B-B14F-4D97-AF65-F5344CB8AC3E}">
        <p14:creationId xmlns:p14="http://schemas.microsoft.com/office/powerpoint/2010/main" val="118955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DD00B-15A8-4183-906B-F3B2CB69DAAF}" type="slidenum">
              <a:rPr lang="en-US" smtClean="0"/>
              <a:pPr/>
              <a:t>9</a:t>
            </a:fld>
            <a:endParaRPr lang="en-US"/>
          </a:p>
        </p:txBody>
      </p:sp>
    </p:spTree>
    <p:extLst>
      <p:ext uri="{BB962C8B-B14F-4D97-AF65-F5344CB8AC3E}">
        <p14:creationId xmlns:p14="http://schemas.microsoft.com/office/powerpoint/2010/main" val="40321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Great Molasses Flood of 1919 — one of Boston’s most peculiar disasters — killed 21 people, injured 150 others, and flattened buildings when a giant storage tank ruptured.</a:t>
            </a:r>
          </a:p>
          <a:p>
            <a:pPr fontAlgn="base"/>
            <a:r>
              <a:rPr lang="en-US" dirty="0"/>
              <a:t>Now Harvard University researchers think they know why the wave of sticky stuff claimed so many lives: A winter chill rapidly cooled the molasses as it streamed through the streets, complicating rescuers’ frantic efforts to free victims.</a:t>
            </a:r>
          </a:p>
          <a:p>
            <a:endParaRPr lang="en-US" dirty="0"/>
          </a:p>
          <a:p>
            <a:endParaRPr lang="en-US" dirty="0"/>
          </a:p>
          <a:p>
            <a:r>
              <a:rPr lang="en-US" dirty="0"/>
              <a:t>HAD TO DO WITH TEMPERATURE</a:t>
            </a:r>
          </a:p>
          <a:p>
            <a:endParaRPr lang="en-US" dirty="0"/>
          </a:p>
          <a:p>
            <a:endParaRPr lang="en-US" dirty="0"/>
          </a:p>
          <a:p>
            <a:r>
              <a:rPr lang="en-US" dirty="0"/>
              <a:t>Danvers</a:t>
            </a:r>
            <a:r>
              <a:rPr lang="en-US" baseline="0" dirty="0"/>
              <a:t> Thanksgiving Miracle</a:t>
            </a:r>
            <a:endParaRPr lang="en-US" dirty="0"/>
          </a:p>
          <a:p>
            <a:r>
              <a:rPr lang="en-US" dirty="0"/>
              <a:t>The U.S. Chemical Safety and Hazard Investigation Board (CSB) determined that the explosion was fueled by vapor released from a 2000-gallon tank of highly flammable liquid. An open steam valve on the tank heater most likely caused the flammable liquid to overheat and accumulate in the building production area to what is calculated to have been a near-ideal vapor-air concentration. An unknown ignition source ignited the flammable atmosphere, causing the explosion. </a:t>
            </a:r>
          </a:p>
          <a:p>
            <a:endParaRPr lang="en-US" dirty="0"/>
          </a:p>
          <a:p>
            <a:r>
              <a:rPr lang="en-US" dirty="0"/>
              <a:t>http://www.csb.gov/assets/1/19/CSBFinalReportCAIExplosion.pdf  </a:t>
            </a:r>
          </a:p>
          <a:p>
            <a:endParaRPr lang="en-US" dirty="0"/>
          </a:p>
        </p:txBody>
      </p:sp>
      <p:sp>
        <p:nvSpPr>
          <p:cNvPr id="4" name="Slide Number Placeholder 3"/>
          <p:cNvSpPr>
            <a:spLocks noGrp="1"/>
          </p:cNvSpPr>
          <p:nvPr>
            <p:ph type="sldNum" sz="quarter" idx="10"/>
          </p:nvPr>
        </p:nvSpPr>
        <p:spPr/>
        <p:txBody>
          <a:bodyPr/>
          <a:lstStyle/>
          <a:p>
            <a:fld id="{A52DD00B-15A8-4183-906B-F3B2CB69DAAF}" type="slidenum">
              <a:rPr lang="en-US" smtClean="0"/>
              <a:pPr/>
              <a:t>10</a:t>
            </a:fld>
            <a:endParaRPr lang="en-US"/>
          </a:p>
        </p:txBody>
      </p:sp>
    </p:spTree>
    <p:extLst>
      <p:ext uri="{BB962C8B-B14F-4D97-AF65-F5344CB8AC3E}">
        <p14:creationId xmlns:p14="http://schemas.microsoft.com/office/powerpoint/2010/main" val="329476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https://www.washingtonpost.com/news/to-your-health/wp/2017/08/29/the-health-consequences-to-expect-from-hurricane-harveys-floods/?tid=a_inl&amp;utm_term=.63d4e72c8fed </a:t>
            </a:r>
          </a:p>
          <a:p>
            <a:pPr defTabSz="907633">
              <a:defRPr/>
            </a:pPr>
            <a:endParaRPr lang="en-US" dirty="0"/>
          </a:p>
          <a:p>
            <a:pPr defTabSz="907633">
              <a:defRPr/>
            </a:pPr>
            <a:r>
              <a:rPr lang="en-US" dirty="0"/>
              <a:t>https://newrepublic.com/article/144606/harveys-hidden-side-effect</a:t>
            </a:r>
          </a:p>
          <a:p>
            <a:pPr defTabSz="907633">
              <a:defRPr/>
            </a:pPr>
            <a:endParaRPr lang="en-US" dirty="0"/>
          </a:p>
          <a:p>
            <a:endParaRPr lang="en-US" dirty="0"/>
          </a:p>
        </p:txBody>
      </p:sp>
      <p:sp>
        <p:nvSpPr>
          <p:cNvPr id="4" name="Slide Number Placeholder 3"/>
          <p:cNvSpPr>
            <a:spLocks noGrp="1"/>
          </p:cNvSpPr>
          <p:nvPr>
            <p:ph type="sldNum" sz="quarter" idx="10"/>
          </p:nvPr>
        </p:nvSpPr>
        <p:spPr/>
        <p:txBody>
          <a:bodyPr/>
          <a:lstStyle/>
          <a:p>
            <a:fld id="{A52DD00B-15A8-4183-906B-F3B2CB69DAAF}" type="slidenum">
              <a:rPr lang="en-US" smtClean="0"/>
              <a:pPr/>
              <a:t>11</a:t>
            </a:fld>
            <a:endParaRPr lang="en-US"/>
          </a:p>
        </p:txBody>
      </p:sp>
    </p:spTree>
    <p:extLst>
      <p:ext uri="{BB962C8B-B14F-4D97-AF65-F5344CB8AC3E}">
        <p14:creationId xmlns:p14="http://schemas.microsoft.com/office/powerpoint/2010/main" val="322800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https://www.ecowatch.com/hurricane-harvey-chemicals-2479091369.html?utm_source=EcoWatch+List&amp;utm_campaign=40ad25449d-EMAIL_CAMPAIGN&amp;utm_medium=email&amp;utm_term=0_49c7d43dc9-40ad25449d-85875141</a:t>
            </a:r>
          </a:p>
          <a:p>
            <a:endParaRPr lang="en-US" dirty="0"/>
          </a:p>
        </p:txBody>
      </p:sp>
      <p:sp>
        <p:nvSpPr>
          <p:cNvPr id="4" name="Slide Number Placeholder 3"/>
          <p:cNvSpPr>
            <a:spLocks noGrp="1"/>
          </p:cNvSpPr>
          <p:nvPr>
            <p:ph type="sldNum" sz="quarter" idx="10"/>
          </p:nvPr>
        </p:nvSpPr>
        <p:spPr/>
        <p:txBody>
          <a:bodyPr/>
          <a:lstStyle/>
          <a:p>
            <a:fld id="{A52DD00B-15A8-4183-906B-F3B2CB69DAAF}" type="slidenum">
              <a:rPr lang="en-US" smtClean="0"/>
              <a:pPr/>
              <a:t>13</a:t>
            </a:fld>
            <a:endParaRPr lang="en-US"/>
          </a:p>
        </p:txBody>
      </p:sp>
    </p:spTree>
    <p:extLst>
      <p:ext uri="{BB962C8B-B14F-4D97-AF65-F5344CB8AC3E}">
        <p14:creationId xmlns:p14="http://schemas.microsoft.com/office/powerpoint/2010/main" val="412669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E72D53C6-F0EB-4F5D-99E8-C258E900EAD2}" type="datetimeFigureOut">
              <a:rPr lang="en-US" smtClean="0"/>
              <a:pPr/>
              <a:t>5/17/2023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B17279E-16CB-4172-B593-D9CDD89A43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2D53C6-F0EB-4F5D-99E8-C258E900EAD2}"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279E-16CB-4172-B593-D9CDD89A43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2D53C6-F0EB-4F5D-99E8-C258E900EAD2}"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279E-16CB-4172-B593-D9CDD89A43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E72D53C6-F0EB-4F5D-99E8-C258E900EAD2}" type="datetimeFigureOut">
              <a:rPr lang="en-US" smtClean="0"/>
              <a:pPr/>
              <a:t>5/17/2023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B17279E-16CB-4172-B593-D9CDD89A43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E72D53C6-F0EB-4F5D-99E8-C258E900EAD2}" type="datetimeFigureOut">
              <a:rPr lang="en-US" smtClean="0"/>
              <a:pPr/>
              <a:t>5/17/2023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B17279E-16CB-4172-B593-D9CDD89A4367}"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E72D53C6-F0EB-4F5D-99E8-C258E900EAD2}" type="datetimeFigureOut">
              <a:rPr lang="en-US" smtClean="0"/>
              <a:pPr/>
              <a:t>5/17/2023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17279E-16CB-4172-B593-D9CDD89A43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E72D53C6-F0EB-4F5D-99E8-C258E900EAD2}"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B17279E-16CB-4172-B593-D9CDD89A4367}"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E72D53C6-F0EB-4F5D-99E8-C258E900EAD2}" type="datetimeFigureOut">
              <a:rPr lang="en-US" smtClean="0"/>
              <a:pPr/>
              <a:t>5/17/2023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279E-16CB-4172-B593-D9CDD89A43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2D53C6-F0EB-4F5D-99E8-C258E900EAD2}" type="datetimeFigureOut">
              <a:rPr lang="en-US" smtClean="0"/>
              <a:pPr/>
              <a:t>5/17/2023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279E-16CB-4172-B593-D9CDD89A43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E72D53C6-F0EB-4F5D-99E8-C258E900EAD2}" type="datetimeFigureOut">
              <a:rPr lang="en-US" smtClean="0"/>
              <a:pPr/>
              <a:t>5/17/2023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279E-16CB-4172-B593-D9CDD89A43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E72D53C6-F0EB-4F5D-99E8-C258E900EAD2}"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17279E-16CB-4172-B593-D9CDD89A4367}"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72D53C6-F0EB-4F5D-99E8-C258E900EAD2}" type="datetimeFigureOut">
              <a:rPr lang="en-US" smtClean="0"/>
              <a:pPr/>
              <a:t>5/17/2023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17279E-16CB-4172-B593-D9CDD89A4367}"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cho.epa.gov/"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epa.gov/trinationalanalysis/where-you-live-2015-tri-national-analysi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iaspub.epa.gov/triexplorer/tri_release.chemical" TargetMode="External"/><Relationship Id="rId2" Type="http://schemas.openxmlformats.org/officeDocument/2006/relationships/hyperlink" Target="https://www.epa.gov/trinationalanalysis/where-you-live-2015-tri-national-analysis" TargetMode="External"/><Relationship Id="rId1" Type="http://schemas.openxmlformats.org/officeDocument/2006/relationships/slideLayout" Target="../slideLayouts/slideLayout2.xml"/><Relationship Id="rId5" Type="http://schemas.openxmlformats.org/officeDocument/2006/relationships/hyperlink" Target="mass.gov/eea/ota-climate" TargetMode="External"/><Relationship Id="rId4" Type="http://schemas.openxmlformats.org/officeDocument/2006/relationships/hyperlink" Target="https://echo.epa.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ass.gov/eea/ota" TargetMode="External"/><Relationship Id="rId2" Type="http://schemas.openxmlformats.org/officeDocument/2006/relationships/hyperlink" Target="http://www.mass.gov/eea/ota-climat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8.png"/><Relationship Id="rId5" Type="http://schemas.openxmlformats.org/officeDocument/2006/relationships/diagramQuickStyle" Target="../diagrams/quickStyle2.xm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png"/><Relationship Id="rId4" Type="http://schemas.openxmlformats.org/officeDocument/2006/relationships/diagramLayout" Target="../diagrams/layout3.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458200" cy="1222375"/>
          </a:xfrm>
        </p:spPr>
        <p:txBody>
          <a:bodyPr/>
          <a:lstStyle/>
          <a:p>
            <a:pPr algn="ctr"/>
            <a:r>
              <a:rPr lang="en-US" dirty="0"/>
              <a:t>Ota Resources</a:t>
            </a:r>
            <a:br>
              <a:rPr lang="en-US" dirty="0"/>
            </a:br>
            <a:r>
              <a:rPr lang="en-US" dirty="0"/>
              <a:t>&amp; </a:t>
            </a:r>
          </a:p>
        </p:txBody>
      </p:sp>
      <p:graphicFrame>
        <p:nvGraphicFramePr>
          <p:cNvPr id="1026" name="Object 2"/>
          <p:cNvGraphicFramePr>
            <a:graphicFrameLocks noChangeAspect="1"/>
          </p:cNvGraphicFramePr>
          <p:nvPr/>
        </p:nvGraphicFramePr>
        <p:xfrm>
          <a:off x="2743200" y="1828800"/>
          <a:ext cx="3429000" cy="2143125"/>
        </p:xfrm>
        <a:graphic>
          <a:graphicData uri="http://schemas.openxmlformats.org/presentationml/2006/ole">
            <mc:AlternateContent xmlns:mc="http://schemas.openxmlformats.org/markup-compatibility/2006">
              <mc:Choice xmlns:v="urn:schemas-microsoft-com:vml" Requires="v">
                <p:oleObj spid="_x0000_s1163" name="Acrobat Document" r:id="rId4" imgW="5184000" imgH="3240000" progId="AcroExch.Document.7">
                  <p:embed/>
                </p:oleObj>
              </mc:Choice>
              <mc:Fallback>
                <p:oleObj name="Acrobat Document" r:id="rId4" imgW="5184000" imgH="3240000" progId="AcroExch.Document.7">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828800"/>
                        <a:ext cx="3429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 name="Title 1"/>
          <p:cNvSpPr txBox="1">
            <a:spLocks/>
          </p:cNvSpPr>
          <p:nvPr/>
        </p:nvSpPr>
        <p:spPr>
          <a:xfrm>
            <a:off x="533400" y="4035425"/>
            <a:ext cx="8458200" cy="1222375"/>
          </a:xfrm>
          <a:prstGeom prst="rect">
            <a:avLst/>
          </a:prstGeom>
        </p:spPr>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Climate Change Preparedness</a:t>
            </a:r>
          </a:p>
        </p:txBody>
      </p:sp>
      <p:sp>
        <p:nvSpPr>
          <p:cNvPr id="6" name="Subtitle 2"/>
          <p:cNvSpPr>
            <a:spLocks noGrp="1"/>
          </p:cNvSpPr>
          <p:nvPr>
            <p:ph type="subTitle" idx="1"/>
          </p:nvPr>
        </p:nvSpPr>
        <p:spPr>
          <a:xfrm>
            <a:off x="381000" y="5638800"/>
            <a:ext cx="8458200" cy="914400"/>
          </a:xfrm>
        </p:spPr>
        <p:txBody>
          <a:bodyPr>
            <a:normAutofit fontScale="70000" lnSpcReduction="20000"/>
          </a:bodyPr>
          <a:lstStyle/>
          <a:p>
            <a:pPr algn="l"/>
            <a:r>
              <a:rPr lang="en-US" sz="2800" dirty="0">
                <a:solidFill>
                  <a:schemeClr val="tx1"/>
                </a:solidFill>
                <a:latin typeface="Tahoma" panose="020B0604030504040204" pitchFamily="34" charset="0"/>
                <a:cs typeface="Tahoma" panose="020B0604030504040204" pitchFamily="34" charset="0"/>
              </a:rPr>
              <a:t>Tiffany </a:t>
            </a:r>
            <a:r>
              <a:rPr lang="en-US" sz="2800" dirty="0" err="1">
                <a:solidFill>
                  <a:schemeClr val="tx1"/>
                </a:solidFill>
                <a:latin typeface="Tahoma" panose="020B0604030504040204" pitchFamily="34" charset="0"/>
                <a:cs typeface="Tahoma" panose="020B0604030504040204" pitchFamily="34" charset="0"/>
              </a:rPr>
              <a:t>Skogstrom</a:t>
            </a:r>
            <a:r>
              <a:rPr lang="en-US" sz="2800" dirty="0">
                <a:solidFill>
                  <a:schemeClr val="tx1"/>
                </a:solidFill>
                <a:latin typeface="Tahoma" panose="020B0604030504040204" pitchFamily="34" charset="0"/>
                <a:cs typeface="Tahoma" panose="020B0604030504040204" pitchFamily="34" charset="0"/>
              </a:rPr>
              <a:t>, MPH</a:t>
            </a:r>
          </a:p>
          <a:p>
            <a:pPr algn="l"/>
            <a:r>
              <a:rPr lang="en-US" sz="2500" dirty="0">
                <a:solidFill>
                  <a:schemeClr val="tx1"/>
                </a:solidFill>
                <a:latin typeface="Tahoma" panose="020B0604030504040204" pitchFamily="34" charset="0"/>
                <a:cs typeface="Tahoma" panose="020B0604030504040204" pitchFamily="34" charset="0"/>
              </a:rPr>
              <a:t>Outreach &amp; Policy, Massachusetts Office of Technical Assistance (OTA)</a:t>
            </a:r>
          </a:p>
          <a:p>
            <a:r>
              <a:rPr lang="en-US" sz="2500" dirty="0">
                <a:solidFill>
                  <a:schemeClr val="tx1"/>
                </a:solidFill>
                <a:latin typeface="Tahoma" panose="020B0604030504040204" pitchFamily="34" charset="0"/>
                <a:cs typeface="Tahoma" panose="020B0604030504040204" pitchFamily="34" charset="0"/>
              </a:rPr>
              <a:t>tiffany.skogstrom@state.ma.us, 617-626-1086</a:t>
            </a:r>
          </a:p>
          <a:p>
            <a:endParaRPr lang="en-US" dirty="0"/>
          </a:p>
        </p:txBody>
      </p:sp>
      <p:pic>
        <p:nvPicPr>
          <p:cNvPr id="1049" name="Picture 25" descr="C:\Users\TSkogstrom\AppData\Local\Microsoft\Windows\Temporary Internet Files\Content.IE5\JBTV5V3S\twitte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568" y="5334000"/>
            <a:ext cx="1336431" cy="1085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96200" y="6400800"/>
            <a:ext cx="1600200"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t>
            </a:r>
            <a:r>
              <a:rPr lang="en-US" dirty="0" err="1">
                <a:latin typeface="Tahoma" panose="020B0604030504040204" pitchFamily="34" charset="0"/>
                <a:ea typeface="Tahoma" panose="020B0604030504040204" pitchFamily="34" charset="0"/>
                <a:cs typeface="Tahoma" panose="020B0604030504040204" pitchFamily="34" charset="0"/>
              </a:rPr>
              <a:t>Mass_OTA</a:t>
            </a:r>
            <a:r>
              <a:rPr lang="en-US" dirty="0">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Massachusetts Industrial Accidents</a:t>
            </a:r>
          </a:p>
        </p:txBody>
      </p:sp>
      <p:pic>
        <p:nvPicPr>
          <p:cNvPr id="5" name="Picture 2" descr="&#1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905000"/>
            <a:ext cx="458393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refighters battle flames in Danver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20352" y="1905000"/>
            <a:ext cx="4423648" cy="36576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2362200"/>
            <a:ext cx="4515755" cy="2585323"/>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FFFF00"/>
                </a:solidFill>
                <a:effectLst/>
              </a:rPr>
              <a:t>Great Molasses Flood - 1919</a:t>
            </a:r>
          </a:p>
        </p:txBody>
      </p:sp>
      <p:sp>
        <p:nvSpPr>
          <p:cNvPr id="8" name="Rectangle 7"/>
          <p:cNvSpPr/>
          <p:nvPr/>
        </p:nvSpPr>
        <p:spPr>
          <a:xfrm>
            <a:off x="4628245" y="1981200"/>
            <a:ext cx="4515755" cy="3416320"/>
          </a:xfrm>
          <a:prstGeom prst="rect">
            <a:avLst/>
          </a:prstGeom>
          <a:noFill/>
        </p:spPr>
        <p:txBody>
          <a:bodyPr wrap="squar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FFFF00"/>
                </a:solidFill>
                <a:effectLst/>
              </a:rPr>
              <a:t>Danvers Thanksgiving</a:t>
            </a:r>
          </a:p>
          <a:p>
            <a:pPr algn="ctr"/>
            <a:r>
              <a:rPr lang="en-US" sz="5400" b="1" dirty="0">
                <a:ln w="10541" cmpd="sng">
                  <a:solidFill>
                    <a:schemeClr val="accent1">
                      <a:shade val="88000"/>
                      <a:satMod val="110000"/>
                    </a:schemeClr>
                  </a:solidFill>
                  <a:prstDash val="solid"/>
                </a:ln>
                <a:solidFill>
                  <a:srgbClr val="FFFF00"/>
                </a:solidFill>
              </a:rPr>
              <a:t>Explosion - 2006</a:t>
            </a:r>
            <a:endParaRPr lang="en-US" sz="5400" b="1" cap="none" spc="0" dirty="0">
              <a:ln w="10541" cmpd="sng">
                <a:solidFill>
                  <a:schemeClr val="accent1">
                    <a:shade val="88000"/>
                    <a:satMod val="110000"/>
                  </a:schemeClr>
                </a:solidFill>
                <a:prstDash val="solid"/>
              </a:ln>
              <a:solidFill>
                <a:srgbClr val="FFFF00"/>
              </a:solidFill>
              <a:effectLst/>
            </a:endParaRPr>
          </a:p>
        </p:txBody>
      </p:sp>
    </p:spTree>
    <p:extLst>
      <p:ext uri="{BB962C8B-B14F-4D97-AF65-F5344CB8AC3E}">
        <p14:creationId xmlns:p14="http://schemas.microsoft.com/office/powerpoint/2010/main" val="255175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Hurricane Harvey Headlines</a:t>
            </a:r>
          </a:p>
        </p:txBody>
      </p:sp>
      <p:pic>
        <p:nvPicPr>
          <p:cNvPr id="29698" name="Picture 2" descr="C:\Users\tskogstrom\Pictures\Hurricane Harvey\Picture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4834" y="1524000"/>
            <a:ext cx="4308566" cy="4688214"/>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C:\Users\tskogstrom\Pictures\Hurricane Harvey\Picture2.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495801" y="1682180"/>
            <a:ext cx="4648200" cy="4376376"/>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724400" y="5486400"/>
            <a:ext cx="4191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Hurricane Harvey Headlines</a:t>
            </a:r>
          </a:p>
        </p:txBody>
      </p:sp>
      <p:pic>
        <p:nvPicPr>
          <p:cNvPr id="30723" name="Picture 3" descr="C:\Users\tskogstrom\Pictures\Hurricane Harvey\Picture6.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1219200"/>
            <a:ext cx="60102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skogstrom\Pictures\Hurricane Harvey\Pictur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858" y="3657601"/>
            <a:ext cx="688348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72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Hurricane Harvey Headlines</a:t>
            </a:r>
          </a:p>
        </p:txBody>
      </p:sp>
      <p:pic>
        <p:nvPicPr>
          <p:cNvPr id="34819" name="Picture 3" descr="C:\Users\tskogstrom\Pictures\Hurricane Harvey\Picture5.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800600" y="1739900"/>
            <a:ext cx="43434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skogstrom\Pictures\Hurricane Harvey\Pic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 y="2057400"/>
            <a:ext cx="472744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tskogstrom\Pictures\Hurricane Harvey\Picture4.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073951" y="0"/>
            <a:ext cx="71556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10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descr="C:\Users\tskogstrom\Pictures\Hurricane Harvey\Picture8.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905000" y="0"/>
            <a:ext cx="5348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2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mg.washingtonpost.com/news/energy-environment/wp-content/uploads/sites/43/2017/08/2300-HARVEYENVIRONMENT0829.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272975" y="0"/>
            <a:ext cx="695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0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ICIS plant status, 9/2/17</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252001"/>
            <a:ext cx="5257800" cy="5605998"/>
          </a:xfrm>
        </p:spPr>
      </p:pic>
    </p:spTree>
    <p:extLst>
      <p:ext uri="{BB962C8B-B14F-4D97-AF65-F5344CB8AC3E}">
        <p14:creationId xmlns:p14="http://schemas.microsoft.com/office/powerpoint/2010/main" val="340287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5549"/>
            <a:ext cx="9150845" cy="44718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5911"/>
            <a:ext cx="8991600" cy="1560889"/>
          </a:xfrm>
          <a:prstGeom prst="rect">
            <a:avLst/>
          </a:prstGeom>
        </p:spPr>
      </p:pic>
      <p:sp>
        <p:nvSpPr>
          <p:cNvPr id="4" name="Title 3"/>
          <p:cNvSpPr>
            <a:spLocks noGrp="1"/>
          </p:cNvSpPr>
          <p:nvPr>
            <p:ph type="title"/>
          </p:nvPr>
        </p:nvSpPr>
        <p:spPr/>
        <p:txBody>
          <a:bodyPr/>
          <a:lstStyle/>
          <a:p>
            <a:r>
              <a:rPr lang="en-US" dirty="0"/>
              <a:t>It </a:t>
            </a:r>
            <a:r>
              <a:rPr lang="en-US" dirty="0" err="1"/>
              <a:t>ain’t</a:t>
            </a:r>
            <a:r>
              <a:rPr lang="en-US" dirty="0"/>
              <a:t> over </a:t>
            </a:r>
            <a:r>
              <a:rPr lang="en-US" dirty="0" err="1"/>
              <a:t>til</a:t>
            </a:r>
            <a:r>
              <a:rPr lang="en-US" dirty="0"/>
              <a:t> it’s over</a:t>
            </a:r>
          </a:p>
        </p:txBody>
      </p:sp>
    </p:spTree>
    <p:extLst>
      <p:ext uri="{BB962C8B-B14F-4D97-AF65-F5344CB8AC3E}">
        <p14:creationId xmlns:p14="http://schemas.microsoft.com/office/powerpoint/2010/main" val="36309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966" y="1828800"/>
            <a:ext cx="8920071" cy="3200876"/>
          </a:xfrm>
          <a:prstGeom prst="rect">
            <a:avLst/>
          </a:prstGeom>
          <a:noFill/>
        </p:spPr>
        <p:txBody>
          <a:bodyPr wrap="none" lIns="91440" tIns="45720" rIns="91440" bIns="45720">
            <a:spAutoFit/>
          </a:bodyPr>
          <a:lstStyle/>
          <a:p>
            <a:pPr algn="ctr"/>
            <a:r>
              <a:rPr lang="en-US"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OTA &amp; EPA</a:t>
            </a:r>
          </a:p>
          <a:p>
            <a:pPr algn="ctr"/>
            <a:endParaRPr lang="en-U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Maps &amp; Resources</a:t>
            </a:r>
          </a:p>
          <a:p>
            <a:pPr algn="ctr"/>
            <a:endParaRPr lang="en-US"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60781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dirty="0"/>
              <a:t>Massachusetts Office of Technical Assistance (</a:t>
            </a:r>
            <a:r>
              <a:rPr lang="en-US" dirty="0" err="1"/>
              <a:t>ota</a:t>
            </a:r>
            <a:r>
              <a:rPr lang="en-US" dirty="0"/>
              <a:t>)</a:t>
            </a:r>
          </a:p>
        </p:txBody>
      </p:sp>
      <p:sp>
        <p:nvSpPr>
          <p:cNvPr id="3" name="Content Placeholder 2"/>
          <p:cNvSpPr>
            <a:spLocks noGrp="1"/>
          </p:cNvSpPr>
          <p:nvPr>
            <p:ph idx="1"/>
          </p:nvPr>
        </p:nvSpPr>
        <p:spPr/>
        <p:txBody>
          <a:bodyPr>
            <a:normAutofit lnSpcReduction="10000"/>
          </a:bodyPr>
          <a:lstStyle/>
          <a:p>
            <a:r>
              <a:rPr lang="en-US" sz="4400" dirty="0"/>
              <a:t>Toxics Use Reduction Act (TURA)  of 1989</a:t>
            </a:r>
          </a:p>
          <a:p>
            <a:r>
              <a:rPr lang="en-US" sz="4400" dirty="0"/>
              <a:t>Three partnering agencies:</a:t>
            </a:r>
          </a:p>
          <a:p>
            <a:pPr lvl="1"/>
            <a:r>
              <a:rPr lang="en-US" sz="4400" dirty="0"/>
              <a:t>MassDEP (Regulatory)</a:t>
            </a:r>
          </a:p>
          <a:p>
            <a:pPr lvl="1"/>
            <a:r>
              <a:rPr lang="en-US" sz="4400" dirty="0"/>
              <a:t>TURI (Research &amp; Grants)</a:t>
            </a:r>
          </a:p>
          <a:p>
            <a:pPr lvl="1"/>
            <a:r>
              <a:rPr lang="en-US" sz="4400" dirty="0"/>
              <a:t>OTA (Technical Assistance)</a:t>
            </a:r>
          </a:p>
          <a:p>
            <a:endParaRPr lang="en-US" dirty="0"/>
          </a:p>
        </p:txBody>
      </p:sp>
    </p:spTree>
    <p:extLst>
      <p:ext uri="{BB962C8B-B14F-4D97-AF65-F5344CB8AC3E}">
        <p14:creationId xmlns:p14="http://schemas.microsoft.com/office/powerpoint/2010/main" val="395126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Mass.gov/</a:t>
            </a:r>
            <a:r>
              <a:rPr lang="en-US" dirty="0" err="1"/>
              <a:t>eea</a:t>
            </a:r>
            <a:r>
              <a:rPr lang="en-US" dirty="0"/>
              <a:t>/</a:t>
            </a:r>
            <a:r>
              <a:rPr lang="en-US" dirty="0" err="1"/>
              <a:t>ota</a:t>
            </a:r>
            <a:r>
              <a:rPr lang="en-US" dirty="0"/>
              <a:t>-climate</a:t>
            </a:r>
          </a:p>
        </p:txBody>
      </p:sp>
      <p:sp>
        <p:nvSpPr>
          <p:cNvPr id="6" name="Content Placeholder 2"/>
          <p:cNvSpPr txBox="1">
            <a:spLocks/>
          </p:cNvSpPr>
          <p:nvPr/>
        </p:nvSpPr>
        <p:spPr>
          <a:xfrm>
            <a:off x="304800" y="1554162"/>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endParaRPr lang="en-US" dirty="0"/>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469" y="1613892"/>
            <a:ext cx="6940731" cy="5244108"/>
          </a:xfrm>
        </p:spPr>
      </p:pic>
    </p:spTree>
    <p:extLst>
      <p:ext uri="{BB962C8B-B14F-4D97-AF65-F5344CB8AC3E}">
        <p14:creationId xmlns:p14="http://schemas.microsoft.com/office/powerpoint/2010/main" val="566132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1641"/>
            <a:ext cx="9144000" cy="5372485"/>
          </a:xfrm>
          <a:prstGeom prst="rect">
            <a:avLst/>
          </a:prstGeom>
        </p:spPr>
      </p:pic>
      <p:sp>
        <p:nvSpPr>
          <p:cNvPr id="3" name="Title 2"/>
          <p:cNvSpPr>
            <a:spLocks noGrp="1"/>
          </p:cNvSpPr>
          <p:nvPr>
            <p:ph type="title"/>
          </p:nvPr>
        </p:nvSpPr>
        <p:spPr/>
        <p:txBody>
          <a:bodyPr/>
          <a:lstStyle/>
          <a:p>
            <a:r>
              <a:rPr lang="en-US" dirty="0"/>
              <a:t>Echo.epa.gov</a:t>
            </a:r>
          </a:p>
        </p:txBody>
      </p:sp>
    </p:spTree>
    <p:extLst>
      <p:ext uri="{BB962C8B-B14F-4D97-AF65-F5344CB8AC3E}">
        <p14:creationId xmlns:p14="http://schemas.microsoft.com/office/powerpoint/2010/main" val="162785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Toxics Release Inventory where you live</a:t>
            </a:r>
          </a:p>
        </p:txBody>
      </p:sp>
      <p:sp>
        <p:nvSpPr>
          <p:cNvPr id="3" name="TextBox 2"/>
          <p:cNvSpPr txBox="1"/>
          <p:nvPr/>
        </p:nvSpPr>
        <p:spPr>
          <a:xfrm>
            <a:off x="580285" y="6260068"/>
            <a:ext cx="8106515" cy="369332"/>
          </a:xfrm>
          <a:prstGeom prst="rect">
            <a:avLst/>
          </a:prstGeom>
          <a:noFill/>
        </p:spPr>
        <p:txBody>
          <a:bodyPr wrap="none" rtlCol="0">
            <a:spAutoFit/>
          </a:bodyPr>
          <a:lstStyle/>
          <a:p>
            <a:r>
              <a:rPr lang="en-US" dirty="0"/>
              <a:t>https://www.epa.gov/trinationalanalysis/where-you-live-2015-tri-national-analysis</a:t>
            </a: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3987"/>
            <a:ext cx="9144000" cy="4709504"/>
          </a:xfrm>
          <a:prstGeom prst="rect">
            <a:avLst/>
          </a:prstGeom>
        </p:spPr>
      </p:pic>
    </p:spTree>
    <p:extLst>
      <p:ext uri="{BB962C8B-B14F-4D97-AF65-F5344CB8AC3E}">
        <p14:creationId xmlns:p14="http://schemas.microsoft.com/office/powerpoint/2010/main" val="2047306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686800" cy="838200"/>
          </a:xfrm>
        </p:spPr>
        <p:txBody>
          <a:bodyPr>
            <a:normAutofit/>
          </a:bodyPr>
          <a:lstStyle/>
          <a:p>
            <a:r>
              <a:rPr lang="en-US" dirty="0"/>
              <a:t>Community Mapping tools</a:t>
            </a:r>
          </a:p>
        </p:txBody>
      </p:sp>
      <p:sp>
        <p:nvSpPr>
          <p:cNvPr id="6" name="Content Placeholder 5"/>
          <p:cNvSpPr>
            <a:spLocks noGrp="1"/>
          </p:cNvSpPr>
          <p:nvPr>
            <p:ph idx="1"/>
          </p:nvPr>
        </p:nvSpPr>
        <p:spPr>
          <a:xfrm>
            <a:off x="304800" y="2408237"/>
            <a:ext cx="8686800" cy="4525963"/>
          </a:xfrm>
        </p:spPr>
        <p:txBody>
          <a:bodyPr/>
          <a:lstStyle/>
          <a:p>
            <a:endParaRPr lang="en-US" dirty="0"/>
          </a:p>
          <a:p>
            <a:r>
              <a:rPr lang="en-US" dirty="0"/>
              <a:t>https://www.epa.gov/trinationalanalysis/where-you-live-2015-tri-national-analysis</a:t>
            </a:r>
          </a:p>
          <a:p>
            <a:endParaRPr lang="en-US" dirty="0"/>
          </a:p>
        </p:txBody>
      </p:sp>
      <p:sp>
        <p:nvSpPr>
          <p:cNvPr id="7" name="Rectangle 6"/>
          <p:cNvSpPr/>
          <p:nvPr/>
        </p:nvSpPr>
        <p:spPr>
          <a:xfrm>
            <a:off x="1066800" y="2000071"/>
            <a:ext cx="6934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Toxics Release Inventory Where You Live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Content Placeholder 5"/>
          <p:cNvSpPr txBox="1">
            <a:spLocks/>
          </p:cNvSpPr>
          <p:nvPr/>
        </p:nvSpPr>
        <p:spPr>
          <a:xfrm>
            <a:off x="304800" y="4618037"/>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ctr"/>
            <a:r>
              <a:rPr lang="en-US" dirty="0"/>
              <a:t>https://iaspub.epa.gov/triexplorer/tri_release.chemical </a:t>
            </a:r>
          </a:p>
          <a:p>
            <a:pPr marL="0" indent="0" algn="ctr">
              <a:buFont typeface="Wingdings 2"/>
              <a:buNone/>
            </a:pPr>
            <a:endParaRPr lang="en-US" dirty="0"/>
          </a:p>
          <a:p>
            <a:pPr marL="0" indent="0" algn="ctr">
              <a:buFont typeface="Wingdings 2"/>
              <a:buNone/>
            </a:pPr>
            <a:endParaRPr lang="en-US" dirty="0"/>
          </a:p>
          <a:p>
            <a:endParaRPr lang="en-US" dirty="0"/>
          </a:p>
        </p:txBody>
      </p:sp>
      <p:sp>
        <p:nvSpPr>
          <p:cNvPr id="9" name="Rectangle 8"/>
          <p:cNvSpPr/>
          <p:nvPr/>
        </p:nvSpPr>
        <p:spPr>
          <a:xfrm>
            <a:off x="1261582" y="3849469"/>
            <a:ext cx="662085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Toxics Release Inventory Explorer</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Content Placeholder 2"/>
          <p:cNvSpPr txBox="1">
            <a:spLocks/>
          </p:cNvSpPr>
          <p:nvPr/>
        </p:nvSpPr>
        <p:spPr>
          <a:xfrm>
            <a:off x="304800" y="6096000"/>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dirty="0"/>
              <a:t>https://echo.epa.gov/ </a:t>
            </a:r>
          </a:p>
        </p:txBody>
      </p:sp>
      <p:sp>
        <p:nvSpPr>
          <p:cNvPr id="11" name="Rectangle 10">
            <a:hlinkClick r:id="rId4"/>
          </p:cNvPr>
          <p:cNvSpPr/>
          <p:nvPr/>
        </p:nvSpPr>
        <p:spPr>
          <a:xfrm>
            <a:off x="412283" y="5449669"/>
            <a:ext cx="831945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rPr>
              <a:t>Enforcement &amp; Compliance History O</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rPr>
              <a:t>nline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0" y="933271"/>
            <a:ext cx="93726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5" action="ppaction://hlinkfile"/>
              </a:rPr>
              <a:t>OTA Ma Toxics Users &amp; Climate Vulnerability</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Content Placeholder 5"/>
          <p:cNvSpPr txBox="1">
            <a:spLocks/>
          </p:cNvSpPr>
          <p:nvPr/>
        </p:nvSpPr>
        <p:spPr>
          <a:xfrm>
            <a:off x="304800" y="914400"/>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endParaRPr lang="en-US" dirty="0"/>
          </a:p>
          <a:p>
            <a:r>
              <a:rPr lang="en-US" dirty="0"/>
              <a:t>Mass.gov/</a:t>
            </a:r>
            <a:r>
              <a:rPr lang="en-US" dirty="0" err="1"/>
              <a:t>eea</a:t>
            </a:r>
            <a:r>
              <a:rPr lang="en-US" dirty="0"/>
              <a:t>/</a:t>
            </a:r>
            <a:r>
              <a:rPr lang="en-US" dirty="0" err="1"/>
              <a:t>ota</a:t>
            </a:r>
            <a:r>
              <a:rPr lang="en-US" dirty="0"/>
              <a:t>-climate </a:t>
            </a:r>
          </a:p>
        </p:txBody>
      </p:sp>
    </p:spTree>
    <p:extLst>
      <p:ext uri="{BB962C8B-B14F-4D97-AF65-F5344CB8AC3E}">
        <p14:creationId xmlns:p14="http://schemas.microsoft.com/office/powerpoint/2010/main" val="188206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2025591"/>
              </p:ext>
            </p:extLst>
          </p:nvPr>
        </p:nvGraphicFramePr>
        <p:xfrm>
          <a:off x="304800" y="1554163"/>
          <a:ext cx="8686800" cy="4389120"/>
        </p:xfrm>
        <a:graphic>
          <a:graphicData uri="http://schemas.openxmlformats.org/drawingml/2006/table">
            <a:tbl>
              <a:tblPr firstRow="1" bandRow="1">
                <a:tableStyleId>{16D9F66E-5EB9-4882-86FB-DCBF35E3C3E4}</a:tableStyleId>
              </a:tblPr>
              <a:tblGrid>
                <a:gridCol w="8686800">
                  <a:extLst>
                    <a:ext uri="{9D8B030D-6E8A-4147-A177-3AD203B41FA5}">
                      <a16:colId xmlns:a16="http://schemas.microsoft.com/office/drawing/2014/main" val="20000"/>
                    </a:ext>
                  </a:extLst>
                </a:gridCol>
              </a:tblGrid>
              <a:tr h="370840">
                <a:tc>
                  <a:txBody>
                    <a:bodyPr/>
                    <a:lstStyle/>
                    <a:p>
                      <a:pPr algn="ctr"/>
                      <a:r>
                        <a:rPr lang="en-US" sz="2800" b="0" dirty="0"/>
                        <a:t>Providing</a:t>
                      </a:r>
                      <a:r>
                        <a:rPr lang="en-US" sz="2800" b="0" baseline="0" dirty="0"/>
                        <a:t> GIS data on toxics users and vulnerable areas</a:t>
                      </a:r>
                      <a:endParaRPr lang="en-US" sz="2800" b="0" dirty="0"/>
                    </a:p>
                  </a:txBody>
                  <a:tcPr/>
                </a:tc>
                <a:extLst>
                  <a:ext uri="{0D108BD9-81ED-4DB2-BD59-A6C34878D82A}">
                    <a16:rowId xmlns:a16="http://schemas.microsoft.com/office/drawing/2014/main" val="10000"/>
                  </a:ext>
                </a:extLst>
              </a:tr>
              <a:tr h="370840">
                <a:tc>
                  <a:txBody>
                    <a:bodyPr/>
                    <a:lstStyle/>
                    <a:p>
                      <a:pPr algn="ctr"/>
                      <a:r>
                        <a:rPr lang="en-US" sz="2800" dirty="0"/>
                        <a:t>Providing expertise and training</a:t>
                      </a:r>
                      <a:r>
                        <a:rPr lang="en-US" sz="2800" baseline="0" dirty="0"/>
                        <a:t> on state / federal environmental regulations</a:t>
                      </a:r>
                      <a:endParaRPr lang="en-US" sz="2800" dirty="0"/>
                    </a:p>
                  </a:txBody>
                  <a:tcPr/>
                </a:tc>
                <a:extLst>
                  <a:ext uri="{0D108BD9-81ED-4DB2-BD59-A6C34878D82A}">
                    <a16:rowId xmlns:a16="http://schemas.microsoft.com/office/drawing/2014/main" val="10001"/>
                  </a:ext>
                </a:extLst>
              </a:tr>
              <a:tr h="370840">
                <a:tc>
                  <a:txBody>
                    <a:bodyPr/>
                    <a:lstStyle/>
                    <a:p>
                      <a:pPr algn="ctr"/>
                      <a:r>
                        <a:rPr lang="en-US" sz="2800" dirty="0"/>
                        <a:t>Providing expertise</a:t>
                      </a:r>
                      <a:r>
                        <a:rPr lang="en-US" sz="2800" baseline="0" dirty="0"/>
                        <a:t> and training  on toxic chemicals</a:t>
                      </a:r>
                      <a:endParaRPr lang="en-US" sz="2800" dirty="0"/>
                    </a:p>
                  </a:txBody>
                  <a:tcPr/>
                </a:tc>
                <a:extLst>
                  <a:ext uri="{0D108BD9-81ED-4DB2-BD59-A6C34878D82A}">
                    <a16:rowId xmlns:a16="http://schemas.microsoft.com/office/drawing/2014/main" val="10002"/>
                  </a:ext>
                </a:extLst>
              </a:tr>
              <a:tr h="370840">
                <a:tc>
                  <a:txBody>
                    <a:bodyPr/>
                    <a:lstStyle/>
                    <a:p>
                      <a:pPr algn="ctr"/>
                      <a:r>
                        <a:rPr lang="en-US" sz="2800" dirty="0"/>
                        <a:t>Ensuring toxics users in your community are in compliance with regulations</a:t>
                      </a:r>
                    </a:p>
                  </a:txBody>
                  <a:tcPr/>
                </a:tc>
                <a:extLst>
                  <a:ext uri="{0D108BD9-81ED-4DB2-BD59-A6C34878D82A}">
                    <a16:rowId xmlns:a16="http://schemas.microsoft.com/office/drawing/2014/main" val="10003"/>
                  </a:ext>
                </a:extLst>
              </a:tr>
              <a:tr h="370840">
                <a:tc>
                  <a:txBody>
                    <a:bodyPr/>
                    <a:lstStyle/>
                    <a:p>
                      <a:pPr algn="ctr"/>
                      <a:r>
                        <a:rPr lang="en-US" sz="2800" dirty="0"/>
                        <a:t>Accepting</a:t>
                      </a:r>
                      <a:r>
                        <a:rPr lang="en-US" sz="2800" baseline="0" dirty="0"/>
                        <a:t> your referrals to toxics users</a:t>
                      </a:r>
                      <a:endParaRPr lang="en-US" sz="2800" dirty="0"/>
                    </a:p>
                  </a:txBody>
                  <a:tcPr/>
                </a:tc>
                <a:extLst>
                  <a:ext uri="{0D108BD9-81ED-4DB2-BD59-A6C34878D82A}">
                    <a16:rowId xmlns:a16="http://schemas.microsoft.com/office/drawing/2014/main" val="10004"/>
                  </a:ext>
                </a:extLst>
              </a:tr>
              <a:tr h="370840">
                <a:tc>
                  <a:txBody>
                    <a:bodyPr/>
                    <a:lstStyle/>
                    <a:p>
                      <a:pPr algn="ctr"/>
                      <a:r>
                        <a:rPr lang="en-US" sz="2800" dirty="0"/>
                        <a:t>Engaging businesses in toxics use reduction, safer</a:t>
                      </a:r>
                      <a:r>
                        <a:rPr lang="en-US" sz="2800" baseline="0" dirty="0"/>
                        <a:t> chemical storage and best practices</a:t>
                      </a:r>
                      <a:endParaRPr lang="en-US" sz="2800" dirty="0"/>
                    </a:p>
                  </a:txBody>
                  <a:tcPr/>
                </a:tc>
                <a:extLst>
                  <a:ext uri="{0D108BD9-81ED-4DB2-BD59-A6C34878D82A}">
                    <a16:rowId xmlns:a16="http://schemas.microsoft.com/office/drawing/2014/main" val="10005"/>
                  </a:ext>
                </a:extLst>
              </a:tr>
            </a:tbl>
          </a:graphicData>
        </a:graphic>
      </p:graphicFrame>
      <p:sp>
        <p:nvSpPr>
          <p:cNvPr id="4" name="Title 1"/>
          <p:cNvSpPr>
            <a:spLocks noGrp="1"/>
          </p:cNvSpPr>
          <p:nvPr>
            <p:ph type="title"/>
          </p:nvPr>
        </p:nvSpPr>
        <p:spPr>
          <a:xfrm>
            <a:off x="304800" y="152400"/>
            <a:ext cx="8686800" cy="838200"/>
          </a:xfrm>
        </p:spPr>
        <p:txBody>
          <a:bodyPr>
            <a:normAutofit/>
          </a:bodyPr>
          <a:lstStyle/>
          <a:p>
            <a:r>
              <a:rPr lang="en-US" dirty="0"/>
              <a:t>Ota services for </a:t>
            </a:r>
            <a:r>
              <a:rPr lang="en-US" u="sng" dirty="0"/>
              <a:t>you</a:t>
            </a:r>
          </a:p>
        </p:txBody>
      </p:sp>
    </p:spTree>
    <p:extLst>
      <p:ext uri="{BB962C8B-B14F-4D97-AF65-F5344CB8AC3E}">
        <p14:creationId xmlns:p14="http://schemas.microsoft.com/office/powerpoint/2010/main" val="19903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take </a:t>
            </a:r>
            <a:r>
              <a:rPr lang="en-US" dirty="0" err="1"/>
              <a:t>aways</a:t>
            </a:r>
            <a:r>
              <a:rPr lang="en-US" dirty="0"/>
              <a:t>	</a:t>
            </a:r>
          </a:p>
        </p:txBody>
      </p:sp>
      <p:sp>
        <p:nvSpPr>
          <p:cNvPr id="3" name="Content Placeholder 2"/>
          <p:cNvSpPr>
            <a:spLocks noGrp="1"/>
          </p:cNvSpPr>
          <p:nvPr>
            <p:ph idx="1"/>
          </p:nvPr>
        </p:nvSpPr>
        <p:spPr>
          <a:xfrm>
            <a:off x="304800" y="1447800"/>
            <a:ext cx="8686800" cy="4525963"/>
          </a:xfrm>
        </p:spPr>
        <p:txBody>
          <a:bodyPr>
            <a:normAutofit/>
          </a:bodyPr>
          <a:lstStyle/>
          <a:p>
            <a:pPr algn="ctr"/>
            <a:r>
              <a:rPr lang="en-US" sz="4400" dirty="0"/>
              <a:t>Recruit businesses to upcoming trainings:</a:t>
            </a:r>
          </a:p>
          <a:p>
            <a:pPr marL="0" indent="0" algn="ctr">
              <a:buNone/>
            </a:pPr>
            <a:endParaRPr lang="en-US" sz="4400" dirty="0"/>
          </a:p>
          <a:p>
            <a:pPr algn="ctr"/>
            <a:r>
              <a:rPr lang="en-US" sz="4400" dirty="0"/>
              <a:t>Refer businesses to OTA (</a:t>
            </a:r>
            <a:r>
              <a:rPr lang="en-US" sz="4400" i="1" dirty="0"/>
              <a:t>free &amp; confidential!</a:t>
            </a:r>
            <a:r>
              <a:rPr lang="en-US" sz="4400" dirty="0"/>
              <a:t>)</a:t>
            </a:r>
          </a:p>
        </p:txBody>
      </p:sp>
      <p:sp>
        <p:nvSpPr>
          <p:cNvPr id="4" name="Rectangle 3"/>
          <p:cNvSpPr/>
          <p:nvPr/>
        </p:nvSpPr>
        <p:spPr>
          <a:xfrm>
            <a:off x="457200" y="2925763"/>
            <a:ext cx="8229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www.mass.gov/eea/ota-climate</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57200" y="5204322"/>
            <a:ext cx="8229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www.mass.gov/eea/ota</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9610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11225"/>
            <a:ext cx="8458200" cy="1222375"/>
          </a:xfrm>
        </p:spPr>
        <p:txBody>
          <a:bodyPr/>
          <a:lstStyle/>
          <a:p>
            <a:pPr algn="ctr"/>
            <a:r>
              <a:rPr lang="en-US" dirty="0"/>
              <a:t>Thank you!</a:t>
            </a:r>
          </a:p>
        </p:txBody>
      </p:sp>
      <p:graphicFrame>
        <p:nvGraphicFramePr>
          <p:cNvPr id="1026" name="Object 2"/>
          <p:cNvGraphicFramePr>
            <a:graphicFrameLocks noChangeAspect="1"/>
          </p:cNvGraphicFramePr>
          <p:nvPr>
            <p:extLst>
              <p:ext uri="{D42A27DB-BD31-4B8C-83A1-F6EECF244321}">
                <p14:modId xmlns:p14="http://schemas.microsoft.com/office/powerpoint/2010/main" val="3351101034"/>
              </p:ext>
            </p:extLst>
          </p:nvPr>
        </p:nvGraphicFramePr>
        <p:xfrm>
          <a:off x="2895600" y="1828800"/>
          <a:ext cx="3429000" cy="2143125"/>
        </p:xfrm>
        <a:graphic>
          <a:graphicData uri="http://schemas.openxmlformats.org/presentationml/2006/ole">
            <mc:AlternateContent xmlns:mc="http://schemas.openxmlformats.org/markup-compatibility/2006">
              <mc:Choice xmlns:v="urn:schemas-microsoft-com:vml" Requires="v">
                <p:oleObj spid="_x0000_s26665" name="Acrobat Document" r:id="rId4" imgW="5184000" imgH="3240000" progId="AcroExch.Document.7">
                  <p:embed/>
                </p:oleObj>
              </mc:Choice>
              <mc:Fallback>
                <p:oleObj name="Acrobat Document" r:id="rId4" imgW="5184000" imgH="3240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828800"/>
                        <a:ext cx="3429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 name="Title 1"/>
          <p:cNvSpPr txBox="1">
            <a:spLocks/>
          </p:cNvSpPr>
          <p:nvPr/>
        </p:nvSpPr>
        <p:spPr>
          <a:xfrm>
            <a:off x="381000" y="4721225"/>
            <a:ext cx="8458200" cy="1222375"/>
          </a:xfrm>
          <a:prstGeom prst="rect">
            <a:avLst/>
          </a:prstGeom>
        </p:spPr>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For more Information:</a:t>
            </a:r>
          </a:p>
        </p:txBody>
      </p:sp>
      <p:sp>
        <p:nvSpPr>
          <p:cNvPr id="6" name="Subtitle 2"/>
          <p:cNvSpPr>
            <a:spLocks noGrp="1"/>
          </p:cNvSpPr>
          <p:nvPr>
            <p:ph type="subTitle" idx="1"/>
          </p:nvPr>
        </p:nvSpPr>
        <p:spPr>
          <a:xfrm>
            <a:off x="381000" y="5791200"/>
            <a:ext cx="8458200" cy="914400"/>
          </a:xfrm>
        </p:spPr>
        <p:txBody>
          <a:bodyPr>
            <a:normAutofit fontScale="92500" lnSpcReduction="20000"/>
          </a:bodyPr>
          <a:lstStyle/>
          <a:p>
            <a:r>
              <a:rPr lang="en-US" sz="3200" dirty="0">
                <a:solidFill>
                  <a:schemeClr val="tx1"/>
                </a:solidFill>
                <a:latin typeface="Tahoma" panose="020B0604030504040204" pitchFamily="34" charset="0"/>
                <a:cs typeface="Tahoma" panose="020B0604030504040204" pitchFamily="34" charset="0"/>
              </a:rPr>
              <a:t>Tiffany Skogstrom</a:t>
            </a:r>
          </a:p>
          <a:p>
            <a:r>
              <a:rPr lang="en-US" sz="2800" dirty="0">
                <a:solidFill>
                  <a:schemeClr val="tx1"/>
                </a:solidFill>
                <a:latin typeface="Tahoma" panose="020B0604030504040204" pitchFamily="34" charset="0"/>
                <a:cs typeface="Tahoma" panose="020B0604030504040204" pitchFamily="34" charset="0"/>
              </a:rPr>
              <a:t>tiffany.skogstrom@state.ma.us, 617-626-1086</a:t>
            </a:r>
          </a:p>
          <a:p>
            <a:endParaRPr lang="en-US" dirty="0"/>
          </a:p>
        </p:txBody>
      </p:sp>
      <p:pic>
        <p:nvPicPr>
          <p:cNvPr id="7" name="Picture 25" descr="C:\Users\TSkogstrom\AppData\Local\Microsoft\Windows\Temporary Internet Files\Content.IE5\JBTV5V3S\twitte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568" y="5334000"/>
            <a:ext cx="1336431" cy="1085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96200" y="6400800"/>
            <a:ext cx="1600200"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t>
            </a:r>
            <a:r>
              <a:rPr lang="en-US" dirty="0" err="1">
                <a:latin typeface="Tahoma" panose="020B0604030504040204" pitchFamily="34" charset="0"/>
                <a:ea typeface="Tahoma" panose="020B0604030504040204" pitchFamily="34" charset="0"/>
                <a:cs typeface="Tahoma" panose="020B0604030504040204" pitchFamily="34" charset="0"/>
              </a:rPr>
              <a:t>Mass_OTA</a:t>
            </a:r>
            <a:r>
              <a:rPr lang="en-US"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60016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OTA’s role</a:t>
            </a:r>
          </a:p>
        </p:txBody>
      </p:sp>
      <p:sp>
        <p:nvSpPr>
          <p:cNvPr id="3" name="Content Placeholder 2"/>
          <p:cNvSpPr>
            <a:spLocks noGrp="1"/>
          </p:cNvSpPr>
          <p:nvPr>
            <p:ph idx="1"/>
          </p:nvPr>
        </p:nvSpPr>
        <p:spPr>
          <a:xfrm>
            <a:off x="304800" y="1295400"/>
            <a:ext cx="8686800" cy="4525963"/>
          </a:xfrm>
        </p:spPr>
        <p:txBody>
          <a:bodyPr/>
          <a:lstStyle/>
          <a:p>
            <a:r>
              <a:rPr lang="en-US" dirty="0"/>
              <a:t>Non-Regulatory Agency </a:t>
            </a:r>
          </a:p>
          <a:p>
            <a:r>
              <a:rPr lang="en-US" dirty="0"/>
              <a:t>Work with MA Toxics Users</a:t>
            </a:r>
          </a:p>
          <a:p>
            <a:r>
              <a:rPr lang="en-US" u="sng" dirty="0"/>
              <a:t>Free &amp; Confidential</a:t>
            </a:r>
            <a:r>
              <a:rPr lang="en-US" dirty="0"/>
              <a:t> Technical Assistance</a:t>
            </a:r>
          </a:p>
          <a:p>
            <a:r>
              <a:rPr lang="en-US" dirty="0"/>
              <a:t>50% of companies we have visited invite us back</a:t>
            </a:r>
          </a:p>
          <a:p>
            <a:endParaRPr lang="en-US" dirty="0"/>
          </a:p>
        </p:txBody>
      </p:sp>
      <p:sp>
        <p:nvSpPr>
          <p:cNvPr id="4" name="TextBox 3"/>
          <p:cNvSpPr txBox="1"/>
          <p:nvPr/>
        </p:nvSpPr>
        <p:spPr>
          <a:xfrm>
            <a:off x="533400" y="4343400"/>
            <a:ext cx="8001000" cy="2062103"/>
          </a:xfrm>
          <a:prstGeom prst="rect">
            <a:avLst/>
          </a:prstGeom>
          <a:noFill/>
        </p:spPr>
        <p:txBody>
          <a:bodyPr wrap="square" rtlCol="0">
            <a:spAutoFit/>
          </a:bodyPr>
          <a:lstStyle/>
          <a:p>
            <a:pPr algn="ctr"/>
            <a:r>
              <a:rPr lang="en-US" sz="3200" b="1" dirty="0">
                <a:solidFill>
                  <a:schemeClr val="tx2"/>
                </a:solidFill>
              </a:rPr>
              <a:t>We will not tell any enforcement agencies what we see at a facility unless it’s an emergency.  </a:t>
            </a:r>
          </a:p>
          <a:p>
            <a:pPr algn="ctr"/>
            <a:r>
              <a:rPr lang="en-US" sz="3200" b="1" u="sng" dirty="0">
                <a:solidFill>
                  <a:schemeClr val="tx2"/>
                </a:solidFill>
              </a:rPr>
              <a:t>We never have!</a:t>
            </a:r>
          </a:p>
        </p:txBody>
      </p:sp>
    </p:spTree>
    <p:extLst>
      <p:ext uri="{BB962C8B-B14F-4D97-AF65-F5344CB8AC3E}">
        <p14:creationId xmlns:p14="http://schemas.microsoft.com/office/powerpoint/2010/main" val="26729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help</a:t>
            </a:r>
          </a:p>
        </p:txBody>
      </p:sp>
      <p:sp>
        <p:nvSpPr>
          <p:cNvPr id="3" name="Content Placeholder 2"/>
          <p:cNvSpPr>
            <a:spLocks noGrp="1"/>
          </p:cNvSpPr>
          <p:nvPr>
            <p:ph idx="1"/>
          </p:nvPr>
        </p:nvSpPr>
        <p:spPr/>
        <p:txBody>
          <a:bodyPr>
            <a:normAutofit/>
          </a:bodyPr>
          <a:lstStyle/>
          <a:p>
            <a:r>
              <a:rPr lang="en-US" dirty="0"/>
              <a:t>On-site visits and phone consultations for all MA companies where: </a:t>
            </a:r>
          </a:p>
          <a:p>
            <a:pPr lvl="1"/>
            <a:r>
              <a:rPr lang="en-US" dirty="0"/>
              <a:t>toxics are used, stored, or manufactured </a:t>
            </a:r>
          </a:p>
          <a:p>
            <a:pPr lvl="1"/>
            <a:r>
              <a:rPr lang="en-US" dirty="0"/>
              <a:t>energy efficiency opportunities exist</a:t>
            </a:r>
          </a:p>
          <a:p>
            <a:pPr lvl="1"/>
            <a:r>
              <a:rPr lang="en-US" dirty="0"/>
              <a:t>water conservation opportunities exist</a:t>
            </a:r>
          </a:p>
          <a:p>
            <a:r>
              <a:rPr lang="en-US" dirty="0"/>
              <a:t>Local government agencies who refer businesses to us</a:t>
            </a:r>
          </a:p>
        </p:txBody>
      </p:sp>
    </p:spTree>
    <p:extLst>
      <p:ext uri="{BB962C8B-B14F-4D97-AF65-F5344CB8AC3E}">
        <p14:creationId xmlns:p14="http://schemas.microsoft.com/office/powerpoint/2010/main" val="252242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Staff</a:t>
            </a:r>
          </a:p>
        </p:txBody>
      </p:sp>
      <p:sp>
        <p:nvSpPr>
          <p:cNvPr id="3" name="Content Placeholder 2"/>
          <p:cNvSpPr>
            <a:spLocks noGrp="1"/>
          </p:cNvSpPr>
          <p:nvPr>
            <p:ph idx="1"/>
          </p:nvPr>
        </p:nvSpPr>
        <p:spPr/>
        <p:txBody>
          <a:bodyPr>
            <a:normAutofit fontScale="92500" lnSpcReduction="10000"/>
          </a:bodyPr>
          <a:lstStyle/>
          <a:p>
            <a:r>
              <a:rPr lang="en-US" sz="4000" dirty="0"/>
              <a:t>Chemists, engineers, public health professionals</a:t>
            </a:r>
          </a:p>
          <a:p>
            <a:r>
              <a:rPr lang="en-US" sz="4000" dirty="0"/>
              <a:t>Hands on manufacturing experience</a:t>
            </a:r>
          </a:p>
          <a:p>
            <a:r>
              <a:rPr lang="en-US" sz="4000" dirty="0"/>
              <a:t>Understanding of:</a:t>
            </a:r>
          </a:p>
          <a:p>
            <a:pPr lvl="1"/>
            <a:r>
              <a:rPr lang="en-US" sz="4000" dirty="0"/>
              <a:t>regulations </a:t>
            </a:r>
          </a:p>
          <a:p>
            <a:pPr lvl="1"/>
            <a:r>
              <a:rPr lang="en-US" sz="4000" dirty="0"/>
              <a:t>bottom line</a:t>
            </a:r>
          </a:p>
          <a:p>
            <a:pPr lvl="1"/>
            <a:r>
              <a:rPr lang="en-US" sz="4000" dirty="0"/>
              <a:t>how to implement changes</a:t>
            </a:r>
          </a:p>
          <a:p>
            <a:endParaRPr lang="en-US" dirty="0"/>
          </a:p>
        </p:txBody>
      </p:sp>
    </p:spTree>
    <p:extLst>
      <p:ext uri="{BB962C8B-B14F-4D97-AF65-F5344CB8AC3E}">
        <p14:creationId xmlns:p14="http://schemas.microsoft.com/office/powerpoint/2010/main" val="231090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838200"/>
          </a:xfrm>
        </p:spPr>
        <p:txBody>
          <a:bodyPr>
            <a:normAutofit fontScale="90000"/>
          </a:bodyPr>
          <a:lstStyle/>
          <a:p>
            <a:r>
              <a:rPr lang="en-US" dirty="0"/>
              <a:t>Chemical Safety &amp; Climate change Resiliency</a:t>
            </a:r>
          </a:p>
        </p:txBody>
      </p:sp>
      <p:graphicFrame>
        <p:nvGraphicFramePr>
          <p:cNvPr id="4" name="Diagram 3"/>
          <p:cNvGraphicFramePr/>
          <p:nvPr>
            <p:extLst>
              <p:ext uri="{D42A27DB-BD31-4B8C-83A1-F6EECF244321}">
                <p14:modId xmlns:p14="http://schemas.microsoft.com/office/powerpoint/2010/main" val="2125140264"/>
              </p:ext>
            </p:extLst>
          </p:nvPr>
        </p:nvGraphicFramePr>
        <p:xfrm>
          <a:off x="76200" y="0"/>
          <a:ext cx="8991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66290481"/>
              </p:ext>
            </p:extLst>
          </p:nvPr>
        </p:nvGraphicFramePr>
        <p:xfrm>
          <a:off x="0" y="15240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28303" y="228600"/>
            <a:ext cx="5531383" cy="838200"/>
          </a:xfrm>
        </p:spPr>
        <p:txBody>
          <a:bodyPr>
            <a:normAutofit fontScale="90000"/>
          </a:bodyPr>
          <a:lstStyle/>
          <a:p>
            <a:r>
              <a:rPr lang="en-US" dirty="0"/>
              <a:t>Types of Industrial Accidents</a:t>
            </a:r>
          </a:p>
        </p:txBody>
      </p:sp>
      <p:pic>
        <p:nvPicPr>
          <p:cNvPr id="19459" name="Picture 3" descr="C:\Users\Tiffany.Skogstrom\AppData\Local\Microsoft\Windows\Temporary Internet Files\Content.IE5\XFJJ9ETE\large-Protection-Safety-Breathing-Mask-33.3-15068[1].gif"/>
          <p:cNvPicPr>
            <a:picLocks noChangeAspect="1" noChangeArrowheads="1"/>
          </p:cNvPicPr>
          <p:nvPr/>
        </p:nvPicPr>
        <p:blipFill>
          <a:blip r:embed="rId8"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5503080" y="143691"/>
            <a:ext cx="1171280" cy="117128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Users\Tiffany.Skogstrom\AppData\Local\Microsoft\Windows\Temporary Internet Files\Content.IE5\OG8FASUA\fire64[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5806" y="1447800"/>
            <a:ext cx="1135720" cy="113572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C:\Users\Tiffany.Skogstrom\AppData\Local\Microsoft\Windows\Temporary Internet Files\Content.IE5\XFJJ9ETE\120px-Water_Symbol.svg[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12786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C:\Users\Tiffany.Skogstrom\AppData\Local\Microsoft\Windows\Temporary Internet Files\Content.IE5\OG8FASUA\120px-Oxygen_symbol.svg[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9644" y="5477692"/>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9471" name="Picture 15" descr="C:\Users\Tiffany.Skogstrom\AppData\Local\Microsoft\Windows\Temporary Internet Files\Content.IE5\388ET9GR\shovel-dig-plant-gardening-tools-15761-larg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1144" y="3072003"/>
            <a:ext cx="1023450" cy="1055860"/>
          </a:xfrm>
          <a:prstGeom prst="rect">
            <a:avLst/>
          </a:prstGeom>
          <a:noFill/>
          <a:extLst>
            <a:ext uri="{909E8E84-426E-40DD-AFC4-6F175D3DCCD1}">
              <a14:hiddenFill xmlns:a14="http://schemas.microsoft.com/office/drawing/2010/main">
                <a:solidFill>
                  <a:srgbClr val="FFFFFF"/>
                </a:solidFill>
              </a14:hiddenFill>
            </a:ext>
          </a:extLst>
        </p:spPr>
      </p:pic>
      <p:pic>
        <p:nvPicPr>
          <p:cNvPr id="19476" name="Picture 20" descr="C:\Users\Tiffany.Skogstrom\AppData\Local\Microsoft\Windows\Temporary Internet Files\Content.IE5\XFJJ9ETE\bang-soundeffect[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66393" y="5539962"/>
            <a:ext cx="1669604" cy="1018459"/>
          </a:xfrm>
          <a:prstGeom prst="rect">
            <a:avLst/>
          </a:prstGeom>
          <a:noFill/>
          <a:extLst>
            <a:ext uri="{909E8E84-426E-40DD-AFC4-6F175D3DCCD1}">
              <a14:hiddenFill xmlns:a14="http://schemas.microsoft.com/office/drawing/2010/main">
                <a:solidFill>
                  <a:srgbClr val="FFFFFF"/>
                </a:solidFill>
              </a14:hiddenFill>
            </a:ext>
          </a:extLst>
        </p:spPr>
      </p:pic>
      <p:pic>
        <p:nvPicPr>
          <p:cNvPr id="19477" name="Picture 21" descr="C:\Users\Tiffany.Skogstrom\AppData\Local\Microsoft\Windows\Temporary Internet Files\Content.IE5\XFJJ9ETE\death__invader_zim_style_by_invadersponge-d3bnlm8[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2209800" y="5249092"/>
            <a:ext cx="129436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9486" name="Picture 30" descr="C:\Users\Tiffany.Skogstrom\AppData\Local\Microsoft\Windows\Temporary Internet Files\Content.IE5\CNRI0LM3\Vento[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43800" y="4267200"/>
            <a:ext cx="138439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3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692927429"/>
              </p:ext>
            </p:extLst>
          </p:nvPr>
        </p:nvGraphicFramePr>
        <p:xfrm>
          <a:off x="0" y="30798"/>
          <a:ext cx="9144000" cy="6827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2" name="Picture 4" descr="C:\Users\Tiffany.Skogstrom\AppData\Local\Microsoft\Windows\Temporary Internet Files\Content.IE5\OG8FASUA\large-Skull-and-Crossbones-0-16965[1].gif"/>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219200" y="76200"/>
            <a:ext cx="1981200" cy="1981199"/>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descr="C:\Users\Tiffany.Skogstrom\AppData\Local\Microsoft\Windows\Temporary Internet Files\Content.IE5\OG8FASUA\TAR_Hazard[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19200" y="5073035"/>
            <a:ext cx="1920665" cy="1632565"/>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C:\Users\Tiffany.Skogstrom\AppData\Local\Microsoft\Windows\Temporary Internet Files\Content.IE5\XFJJ9ETE\Green_man_shadow[1].png"/>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flipH="1">
            <a:off x="6553200" y="2514600"/>
            <a:ext cx="75653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93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2781143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8200" y="5257800"/>
            <a:ext cx="2971800" cy="1200329"/>
          </a:xfrm>
          <a:prstGeom prst="rect">
            <a:avLst/>
          </a:prstGeom>
          <a:noFill/>
        </p:spPr>
        <p:txBody>
          <a:bodyPr wrap="square" rtlCol="0">
            <a:spAutoFit/>
          </a:bodyPr>
          <a:lstStyle/>
          <a:p>
            <a:pPr lvl="0" algn="ctr"/>
            <a:r>
              <a:rPr lang="en-US" sz="2400" dirty="0"/>
              <a:t>Power Outages</a:t>
            </a:r>
          </a:p>
          <a:p>
            <a:pPr lvl="0" algn="ctr"/>
            <a:r>
              <a:rPr lang="en-US" sz="2400" dirty="0"/>
              <a:t>Frozen pipes</a:t>
            </a:r>
          </a:p>
          <a:p>
            <a:pPr lvl="0" algn="ctr"/>
            <a:r>
              <a:rPr lang="en-US" sz="2400" dirty="0"/>
              <a:t>HVAC Failure</a:t>
            </a:r>
          </a:p>
        </p:txBody>
      </p:sp>
      <p:sp>
        <p:nvSpPr>
          <p:cNvPr id="7" name="TextBox 6"/>
          <p:cNvSpPr txBox="1"/>
          <p:nvPr/>
        </p:nvSpPr>
        <p:spPr>
          <a:xfrm>
            <a:off x="4876800" y="5334000"/>
            <a:ext cx="4114800" cy="1200329"/>
          </a:xfrm>
          <a:prstGeom prst="rect">
            <a:avLst/>
          </a:prstGeom>
          <a:noFill/>
        </p:spPr>
        <p:txBody>
          <a:bodyPr wrap="square" rtlCol="0">
            <a:spAutoFit/>
          </a:bodyPr>
          <a:lstStyle/>
          <a:p>
            <a:pPr lvl="0" algn="ctr"/>
            <a:r>
              <a:rPr lang="en-US" sz="2400" dirty="0"/>
              <a:t>Power Outages</a:t>
            </a:r>
          </a:p>
          <a:p>
            <a:pPr lvl="0" algn="ctr"/>
            <a:r>
              <a:rPr lang="en-US" sz="2400" dirty="0"/>
              <a:t>HVAC Failure</a:t>
            </a:r>
          </a:p>
          <a:p>
            <a:pPr lvl="0" algn="ctr"/>
            <a:r>
              <a:rPr lang="en-US" sz="2400" dirty="0"/>
              <a:t>Infrastructure Failure</a:t>
            </a:r>
          </a:p>
        </p:txBody>
      </p:sp>
      <p:sp>
        <p:nvSpPr>
          <p:cNvPr id="8" name="TextBox 7"/>
          <p:cNvSpPr txBox="1"/>
          <p:nvPr/>
        </p:nvSpPr>
        <p:spPr>
          <a:xfrm>
            <a:off x="304800" y="1455003"/>
            <a:ext cx="3886200" cy="830997"/>
          </a:xfrm>
          <a:prstGeom prst="rect">
            <a:avLst/>
          </a:prstGeom>
          <a:noFill/>
        </p:spPr>
        <p:txBody>
          <a:bodyPr wrap="square" rtlCol="0">
            <a:spAutoFit/>
          </a:bodyPr>
          <a:lstStyle/>
          <a:p>
            <a:pPr lvl="0" algn="ctr"/>
            <a:r>
              <a:rPr lang="en-US" sz="2400" dirty="0"/>
              <a:t>Chemical Releases &amp; Spills</a:t>
            </a:r>
          </a:p>
          <a:p>
            <a:pPr lvl="0" algn="ctr"/>
            <a:r>
              <a:rPr lang="en-US" sz="2400" dirty="0"/>
              <a:t>Emergency Shutdowns</a:t>
            </a:r>
          </a:p>
        </p:txBody>
      </p:sp>
      <p:sp>
        <p:nvSpPr>
          <p:cNvPr id="9" name="TextBox 8"/>
          <p:cNvSpPr txBox="1"/>
          <p:nvPr/>
        </p:nvSpPr>
        <p:spPr>
          <a:xfrm>
            <a:off x="5181600" y="1447800"/>
            <a:ext cx="3657600" cy="830997"/>
          </a:xfrm>
          <a:prstGeom prst="rect">
            <a:avLst/>
          </a:prstGeom>
          <a:noFill/>
        </p:spPr>
        <p:txBody>
          <a:bodyPr wrap="square" rtlCol="0">
            <a:spAutoFit/>
          </a:bodyPr>
          <a:lstStyle/>
          <a:p>
            <a:pPr lvl="0" algn="ctr"/>
            <a:r>
              <a:rPr lang="en-US" sz="2400" dirty="0"/>
              <a:t>Chemical Temperature</a:t>
            </a:r>
          </a:p>
          <a:p>
            <a:pPr lvl="0" algn="ctr"/>
            <a:r>
              <a:rPr lang="en-US" sz="2400" dirty="0"/>
              <a:t>Explosion Risks</a:t>
            </a:r>
          </a:p>
        </p:txBody>
      </p:sp>
    </p:spTree>
    <p:extLst>
      <p:ext uri="{BB962C8B-B14F-4D97-AF65-F5344CB8AC3E}">
        <p14:creationId xmlns:p14="http://schemas.microsoft.com/office/powerpoint/2010/main" val="14027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4147</TotalTime>
  <Words>1612</Words>
  <Application>Microsoft Office PowerPoint</Application>
  <PresentationFormat>On-screen Show (4:3)</PresentationFormat>
  <Paragraphs>208</Paragraphs>
  <Slides>26</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Calibri</vt:lpstr>
      <vt:lpstr>Franklin Gothic Book</vt:lpstr>
      <vt:lpstr>Franklin Gothic Medium</vt:lpstr>
      <vt:lpstr>Tahoma</vt:lpstr>
      <vt:lpstr>Wingdings 2</vt:lpstr>
      <vt:lpstr>Trek</vt:lpstr>
      <vt:lpstr>Acrobat Document</vt:lpstr>
      <vt:lpstr>Ota Resources &amp; </vt:lpstr>
      <vt:lpstr>Massachusetts Office of Technical Assistance (ota)</vt:lpstr>
      <vt:lpstr>OTA’s role</vt:lpstr>
      <vt:lpstr>Who we help</vt:lpstr>
      <vt:lpstr>Our Staff</vt:lpstr>
      <vt:lpstr>Chemical Safety &amp; Climate change Resiliency</vt:lpstr>
      <vt:lpstr>Types of Industrial Accidents</vt:lpstr>
      <vt:lpstr>PowerPoint Presentation</vt:lpstr>
      <vt:lpstr>PowerPoint Presentation</vt:lpstr>
      <vt:lpstr>Massachusetts Industrial Accidents</vt:lpstr>
      <vt:lpstr>Hurricane Harvey Headlines</vt:lpstr>
      <vt:lpstr>Hurricane Harvey Headlines</vt:lpstr>
      <vt:lpstr>Hurricane Harvey Headlines</vt:lpstr>
      <vt:lpstr>PowerPoint Presentation</vt:lpstr>
      <vt:lpstr>PowerPoint Presentation</vt:lpstr>
      <vt:lpstr>PowerPoint Presentation</vt:lpstr>
      <vt:lpstr>ICIS plant status, 9/2/17</vt:lpstr>
      <vt:lpstr>It ain’t over til it’s over</vt:lpstr>
      <vt:lpstr>PowerPoint Presentation</vt:lpstr>
      <vt:lpstr>Mass.gov/eea/ota-climate</vt:lpstr>
      <vt:lpstr>Echo.epa.gov</vt:lpstr>
      <vt:lpstr>Toxics Release Inventory where you live</vt:lpstr>
      <vt:lpstr>Community Mapping tools</vt:lpstr>
      <vt:lpstr>Ota services for you</vt:lpstr>
      <vt:lpstr>Important take aways </vt:lpstr>
      <vt:lpstr>Thank you!</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Safety</dc:title>
  <dc:creator>Tiffany Skogstrom</dc:creator>
  <cp:lastModifiedBy>Lesley Shahbazian</cp:lastModifiedBy>
  <cp:revision>212</cp:revision>
  <cp:lastPrinted>2017-04-05T17:30:39Z</cp:lastPrinted>
  <dcterms:created xsi:type="dcterms:W3CDTF">2016-06-09T20:46:56Z</dcterms:created>
  <dcterms:modified xsi:type="dcterms:W3CDTF">2023-05-17T15:24:07Z</dcterms:modified>
</cp:coreProperties>
</file>