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66" r:id="rId6"/>
    <p:sldId id="257" r:id="rId7"/>
    <p:sldId id="258" r:id="rId8"/>
    <p:sldId id="267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1" d="100"/>
          <a:sy n="8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9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6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2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5228-2F75-4CDB-9F99-57FF18A3AD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1C3D8-47EC-4004-8503-27F324E9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assachusetts.hazconnec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3733800"/>
          </a:xfrm>
        </p:spPr>
        <p:txBody>
          <a:bodyPr>
            <a:normAutofit/>
          </a:bodyPr>
          <a:lstStyle/>
          <a:p>
            <a:r>
              <a:rPr lang="en-US" dirty="0"/>
              <a:t>Emergency Planning and Community Right-to-Know</a:t>
            </a:r>
            <a:br>
              <a:rPr lang="en-US" dirty="0"/>
            </a:br>
            <a:r>
              <a:rPr lang="en-US" dirty="0"/>
              <a:t>(EPCRA)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Tier II Reporting</a:t>
            </a:r>
          </a:p>
        </p:txBody>
      </p:sp>
    </p:spTree>
    <p:extLst>
      <p:ext uri="{BB962C8B-B14F-4D97-AF65-F5344CB8AC3E}">
        <p14:creationId xmlns:p14="http://schemas.microsoft.com/office/powerpoint/2010/main" val="398802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you have to report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Massachusetts Statewide Emergency Response Commission (SERC) was established to promote chemical emergency preparedness and prevention through collaboration and planning. </a:t>
            </a:r>
          </a:p>
          <a:p>
            <a:endParaRPr lang="en-US" dirty="0"/>
          </a:p>
          <a:p>
            <a:r>
              <a:rPr lang="en-US" dirty="0"/>
              <a:t>EPCRA requires facilities to maintain material safety data sheets (MSDS) for any hazardous chemical used or stored in the workplace. </a:t>
            </a:r>
          </a:p>
        </p:txBody>
      </p:sp>
    </p:spTree>
    <p:extLst>
      <p:ext uri="{BB962C8B-B14F-4D97-AF65-F5344CB8AC3E}">
        <p14:creationId xmlns:p14="http://schemas.microsoft.com/office/powerpoint/2010/main" val="59271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you have to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Tier II Reporting Thresholds:</a:t>
            </a:r>
          </a:p>
          <a:p>
            <a:endParaRPr lang="en-US" dirty="0"/>
          </a:p>
          <a:p>
            <a:r>
              <a:rPr lang="en-US" dirty="0"/>
              <a:t>Extremely Hazardous Substances (EHS)*</a:t>
            </a:r>
          </a:p>
          <a:p>
            <a:pPr lvl="1"/>
            <a:r>
              <a:rPr lang="en-US" dirty="0"/>
              <a:t>500 pounds or threshold planning quantity, whichever is less</a:t>
            </a:r>
          </a:p>
          <a:p>
            <a:r>
              <a:rPr lang="en-US" dirty="0"/>
              <a:t>All other hazardous substances</a:t>
            </a:r>
          </a:p>
          <a:p>
            <a:pPr lvl="1"/>
            <a:r>
              <a:rPr lang="en-US" dirty="0"/>
              <a:t>10,000 pounds for any material that has an MSDS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EPA.GOV website for a list of EHS substances</a:t>
            </a:r>
          </a:p>
        </p:txBody>
      </p:sp>
    </p:spTree>
    <p:extLst>
      <p:ext uri="{BB962C8B-B14F-4D97-AF65-F5344CB8AC3E}">
        <p14:creationId xmlns:p14="http://schemas.microsoft.com/office/powerpoint/2010/main" val="116735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do you report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/>
              <a:t>Emergency Planning Committee (local or regional)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Local Fire Department</a:t>
            </a:r>
          </a:p>
          <a:p>
            <a:endParaRPr lang="en-US" dirty="0"/>
          </a:p>
          <a:p>
            <a:r>
              <a:rPr lang="en-US" dirty="0"/>
              <a:t>State Emergency Response Commission (SERC)</a:t>
            </a:r>
          </a:p>
        </p:txBody>
      </p:sp>
    </p:spTree>
    <p:extLst>
      <p:ext uri="{BB962C8B-B14F-4D97-AF65-F5344CB8AC3E}">
        <p14:creationId xmlns:p14="http://schemas.microsoft.com/office/powerpoint/2010/main" val="84208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format?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Check with your local Fire Department or Emergency Planning Committee</a:t>
            </a:r>
          </a:p>
          <a:p>
            <a:pPr lvl="1"/>
            <a:r>
              <a:rPr lang="en-US" dirty="0"/>
              <a:t>pdf, Tier2.t2s, Zip, Cameo, etc.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Massachusetts  is reported through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https://massachusetts.hazconnect.com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File annually with each, usually by March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7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we need MSDS or Tier II?</a:t>
            </a:r>
          </a:p>
        </p:txBody>
      </p:sp>
      <p:pic>
        <p:nvPicPr>
          <p:cNvPr id="2051" name="Picture 3" descr="C:\Users\mhazel\Pictures\Fire Academy 11-17-11\Fire Academy 11-17-11 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71856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46863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66701"/>
            <a:ext cx="2842773" cy="243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9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because this happens….</a:t>
            </a:r>
          </a:p>
        </p:txBody>
      </p:sp>
      <p:pic>
        <p:nvPicPr>
          <p:cNvPr id="2050" name="Picture 2" descr="\\SERVER4\Fire Files\Photos\nexeuo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6428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95750"/>
            <a:ext cx="3324821" cy="249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SERVER4\Fire Files\Photos\nexeuo 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6428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4\Fire Files\Photos\nexeuo 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3975" y="3857625"/>
            <a:ext cx="24574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5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they bite?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5562600"/>
            <a:ext cx="37338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Not usually…..</a:t>
            </a:r>
          </a:p>
        </p:txBody>
      </p:sp>
      <p:pic>
        <p:nvPicPr>
          <p:cNvPr id="4098" name="Picture 2" descr="C:\Users\mhazel\Pictures\911DeptPhoto9-11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0699"/>
            <a:ext cx="6655253" cy="44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0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202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Emergency Planning and Community Right-to-Know (EPCRA)  Tier II Reporting</vt:lpstr>
      <vt:lpstr>Why do you have to report?</vt:lpstr>
      <vt:lpstr>Do you have to report?</vt:lpstr>
      <vt:lpstr>Who do you report to?</vt:lpstr>
      <vt:lpstr>What format?</vt:lpstr>
      <vt:lpstr>Why do we need MSDS or Tier II?</vt:lpstr>
      <vt:lpstr>and because this happens….</vt:lpstr>
      <vt:lpstr>Do they bite?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A. Hazel</dc:creator>
  <cp:lastModifiedBy>Lesley Shahbazian</cp:lastModifiedBy>
  <cp:revision>12</cp:revision>
  <cp:lastPrinted>2017-09-11T21:33:21Z</cp:lastPrinted>
  <dcterms:created xsi:type="dcterms:W3CDTF">2017-09-11T18:32:14Z</dcterms:created>
  <dcterms:modified xsi:type="dcterms:W3CDTF">2023-05-17T15:22:44Z</dcterms:modified>
</cp:coreProperties>
</file>