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  <p:sldMasterId id="214748394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9" r:id="rId4"/>
    <p:sldId id="260" r:id="rId5"/>
    <p:sldId id="261" r:id="rId6"/>
    <p:sldId id="262" r:id="rId7"/>
    <p:sldId id="263" r:id="rId8"/>
    <p:sldId id="279" r:id="rId9"/>
    <p:sldId id="257" r:id="rId10"/>
    <p:sldId id="258" r:id="rId11"/>
    <p:sldId id="265" r:id="rId12"/>
    <p:sldId id="280" r:id="rId13"/>
    <p:sldId id="281" r:id="rId14"/>
    <p:sldId id="282" r:id="rId15"/>
    <p:sldId id="283" r:id="rId16"/>
    <p:sldId id="270" r:id="rId17"/>
    <p:sldId id="271" r:id="rId18"/>
    <p:sldId id="272" r:id="rId19"/>
    <p:sldId id="273" r:id="rId20"/>
    <p:sldId id="274" r:id="rId21"/>
    <p:sldId id="284" r:id="rId22"/>
    <p:sldId id="285" r:id="rId23"/>
    <p:sldId id="286" r:id="rId24"/>
    <p:sldId id="287" r:id="rId25"/>
    <p:sldId id="275" r:id="rId26"/>
    <p:sldId id="288" r:id="rId27"/>
    <p:sldId id="289" r:id="rId28"/>
    <p:sldId id="290" r:id="rId29"/>
    <p:sldId id="291" r:id="rId30"/>
    <p:sldId id="276" r:id="rId31"/>
    <p:sldId id="277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CC"/>
    <a:srgbClr val="FF0000"/>
    <a:srgbClr val="CC0000"/>
    <a:srgbClr val="00CC66"/>
    <a:srgbClr val="FF66FF"/>
    <a:srgbClr val="000000"/>
    <a:srgbClr val="19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 autoAdjust="0"/>
    <p:restoredTop sz="94607" autoAdjust="0"/>
  </p:normalViewPr>
  <p:slideViewPr>
    <p:cSldViewPr>
      <p:cViewPr varScale="1">
        <p:scale>
          <a:sx n="81" d="100"/>
          <a:sy n="81" d="100"/>
        </p:scale>
        <p:origin x="16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17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23EAD0-E84E-441B-9346-C1A24B0E6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8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9D85641-7909-4ADF-AC9C-A871B193F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84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85641-7909-4ADF-AC9C-A871B193F3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8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4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425A8-2BFB-4825-9A47-C2DBEF335E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6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3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6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7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2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2695E-241A-4505-9718-31FF602014B0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5DD772-3EE4-4C47-A70A-FEDED48A53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7" y="6248400"/>
            <a:ext cx="1409700" cy="48006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dd.dresser@esis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thdresser@loureiro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4582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100" b="1" dirty="0">
                <a:solidFill>
                  <a:schemeClr val="accent1"/>
                </a:solidFill>
              </a:rPr>
              <a:t>Todd Dresser, CHMM, TURP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b="1" dirty="0">
                <a:solidFill>
                  <a:schemeClr val="accent1"/>
                </a:solidFill>
                <a:hlinkClick r:id="rId2"/>
              </a:rPr>
              <a:t>Todd.Dresser@esis.com</a:t>
            </a:r>
            <a:endParaRPr lang="en-US" altLang="en-US" sz="31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100" b="1" dirty="0">
                <a:solidFill>
                  <a:schemeClr val="accent1"/>
                </a:solidFill>
              </a:rPr>
              <a:t>603-921-0913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959" y="762000"/>
            <a:ext cx="76962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4000" b="1" kern="0" dirty="0">
                <a:solidFill>
                  <a:schemeClr val="bg1"/>
                </a:solidFill>
                <a:latin typeface="Verdana"/>
              </a:rPr>
              <a:t>Emergency Planning 101</a:t>
            </a:r>
          </a:p>
          <a:p>
            <a:pPr lvl="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3200" b="1" i="1" kern="0" dirty="0">
                <a:solidFill>
                  <a:schemeClr val="bg1"/>
                </a:solidFill>
                <a:latin typeface="Verdana"/>
              </a:rPr>
              <a:t>A Regulatory Review &amp; Tips for Getting Started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chemeClr val="bg1"/>
                </a:solidFill>
              </a:rPr>
              <a:t>Clean Air Act – Risk Management Program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Facilities that store respiratory toxins (e.g. chlorine or anhydrous ammonia) above planning thresholds must prepare RMP plan.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RMP plan will include a comprehensive review of the facility, identify control or mitigation measures, requires the preparation of a worst case and realistic release scenario.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These facilities can pose major risks that can impact square miles. </a:t>
            </a: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OSHA – Process Safety Management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Facilities that store or use specific flammable or toxic materials on site usually in excess of 10,000 lbs are required to develop a PSM plan.</a:t>
            </a:r>
          </a:p>
          <a:p>
            <a:r>
              <a:rPr lang="en-US" dirty="0">
                <a:solidFill>
                  <a:schemeClr val="bg1"/>
                </a:solidFill>
              </a:rPr>
              <a:t>The standard requires the facility to conduct a comprehensive hazard analysis and to initiate control measures to mitigate the risk posed by site operations.</a:t>
            </a:r>
          </a:p>
          <a:p>
            <a:r>
              <a:rPr lang="en-US" dirty="0">
                <a:solidFill>
                  <a:schemeClr val="bg1"/>
                </a:solidFill>
              </a:rPr>
              <a:t>These facilities can pose a major hazard.</a:t>
            </a:r>
          </a:p>
          <a:p>
            <a:r>
              <a:rPr lang="en-US" dirty="0">
                <a:solidFill>
                  <a:schemeClr val="bg1"/>
                </a:solidFill>
              </a:rPr>
              <a:t>These sites should actively coordinate with local responders to develop a training and response plan. </a:t>
            </a:r>
          </a:p>
        </p:txBody>
      </p:sp>
    </p:spTree>
    <p:extLst>
      <p:ext uri="{BB962C8B-B14F-4D97-AF65-F5344CB8AC3E}">
        <p14:creationId xmlns:p14="http://schemas.microsoft.com/office/powerpoint/2010/main" val="357403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 Hazardous Materials Processing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Most businesses using hazardous materials are now required to provide process information to local responders &amp; obtain a permit from the FD.</a:t>
            </a:r>
          </a:p>
          <a:p>
            <a:r>
              <a:rPr lang="en-US" dirty="0">
                <a:solidFill>
                  <a:schemeClr val="bg1"/>
                </a:solidFill>
              </a:rPr>
              <a:t>This standard applies OSHA PSM type requirements on facilities that have tanks/containers with a volume of 300 gallons.</a:t>
            </a:r>
          </a:p>
          <a:p>
            <a:r>
              <a:rPr lang="en-US" dirty="0">
                <a:solidFill>
                  <a:schemeClr val="bg1"/>
                </a:solidFill>
              </a:rPr>
              <a:t>Grants broad authority to FD to seek information for planning purposes.</a:t>
            </a:r>
          </a:p>
          <a:p>
            <a:r>
              <a:rPr lang="en-US" dirty="0">
                <a:solidFill>
                  <a:schemeClr val="bg1"/>
                </a:solidFill>
              </a:rPr>
              <a:t>Requires facilities to work with FD to develop an emergency response plan.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Leveraging Regulations to Collect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Create review checklist for use during site plan or permit review process.</a:t>
            </a:r>
          </a:p>
          <a:p>
            <a:r>
              <a:rPr lang="en-US" dirty="0">
                <a:solidFill>
                  <a:schemeClr val="bg1"/>
                </a:solidFill>
              </a:rPr>
              <a:t>Ask applicant if any of these requirements apply to their operation. </a:t>
            </a:r>
            <a:r>
              <a:rPr lang="en-US" b="1" dirty="0">
                <a:solidFill>
                  <a:schemeClr val="bg1"/>
                </a:solidFill>
              </a:rPr>
              <a:t>Require a written response.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Hint: Also ask for a copy of their chemical inventory to compare.</a:t>
            </a:r>
          </a:p>
          <a:p>
            <a:r>
              <a:rPr lang="en-US" dirty="0">
                <a:solidFill>
                  <a:schemeClr val="bg1"/>
                </a:solidFill>
              </a:rPr>
              <a:t>Require applicants to provide copy of their response plans and to work with responders to develop pre-plan.</a:t>
            </a:r>
          </a:p>
          <a:p>
            <a:r>
              <a:rPr lang="en-US" dirty="0">
                <a:solidFill>
                  <a:schemeClr val="bg1"/>
                </a:solidFill>
              </a:rPr>
              <a:t>Remember state &amp; federal agencies will help if sites are unresponsive.							</a:t>
            </a:r>
          </a:p>
        </p:txBody>
      </p:sp>
    </p:spTree>
    <p:extLst>
      <p:ext uri="{BB962C8B-B14F-4D97-AF65-F5344CB8AC3E}">
        <p14:creationId xmlns:p14="http://schemas.microsoft.com/office/powerpoint/2010/main" val="384594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Following Municipal Facilities Are Often Subject to these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Highway Garage</a:t>
            </a:r>
          </a:p>
          <a:p>
            <a:r>
              <a:rPr lang="en-US" dirty="0">
                <a:solidFill>
                  <a:schemeClr val="bg1"/>
                </a:solidFill>
              </a:rPr>
              <a:t>Drinking Water Plants</a:t>
            </a:r>
          </a:p>
          <a:p>
            <a:r>
              <a:rPr lang="en-US" dirty="0">
                <a:solidFill>
                  <a:schemeClr val="bg1"/>
                </a:solidFill>
              </a:rPr>
              <a:t>Wastewater Plants</a:t>
            </a:r>
          </a:p>
          <a:p>
            <a:r>
              <a:rPr lang="en-US" dirty="0">
                <a:solidFill>
                  <a:schemeClr val="bg1"/>
                </a:solidFill>
              </a:rPr>
              <a:t>Ice Rinks</a:t>
            </a:r>
          </a:p>
          <a:p>
            <a:r>
              <a:rPr lang="en-US" dirty="0">
                <a:solidFill>
                  <a:schemeClr val="bg1"/>
                </a:solidFill>
              </a:rPr>
              <a:t>Municipal Pools</a:t>
            </a:r>
          </a:p>
          <a:p>
            <a:r>
              <a:rPr lang="en-US" dirty="0">
                <a:solidFill>
                  <a:schemeClr val="bg1"/>
                </a:solidFill>
              </a:rPr>
              <a:t>Motor pool/fleet operations</a:t>
            </a:r>
          </a:p>
          <a:p>
            <a:r>
              <a:rPr lang="en-US" dirty="0">
                <a:solidFill>
                  <a:schemeClr val="bg1"/>
                </a:solidFill>
              </a:rPr>
              <a:t>Grounds/field maintenance</a:t>
            </a:r>
          </a:p>
          <a:p>
            <a:r>
              <a:rPr lang="en-US" dirty="0">
                <a:solidFill>
                  <a:schemeClr val="bg1"/>
                </a:solidFill>
              </a:rPr>
              <a:t>Airports</a:t>
            </a:r>
          </a:p>
          <a:p>
            <a:r>
              <a:rPr lang="en-US" dirty="0">
                <a:solidFill>
                  <a:schemeClr val="bg1"/>
                </a:solidFill>
              </a:rPr>
              <a:t>Port Authorities</a:t>
            </a:r>
          </a:p>
        </p:txBody>
      </p:sp>
    </p:spTree>
    <p:extLst>
      <p:ext uri="{BB962C8B-B14F-4D97-AF65-F5344CB8AC3E}">
        <p14:creationId xmlns:p14="http://schemas.microsoft.com/office/powerpoint/2010/main" val="61000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bg1"/>
                </a:solidFill>
              </a:rPr>
              <a:t>Goals for Pre-planning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Identify &amp; address historic problem areas.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Identify &amp; plan for likely scenarios.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Collect &amp; organize the info you would need if these events occur.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85762"/>
            <a:ext cx="2485292" cy="23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bg1"/>
                </a:solidFill>
              </a:rPr>
              <a:t>Things to Consider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Process or system upset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 Structural failure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Transportation release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Problems caused by loss of power or water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External impacts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Potential for run away reactions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Weather induced problems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Issues causing greater concern during a fire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bg1"/>
                </a:solidFill>
              </a:rPr>
              <a:t>Use the 80/20 Scale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Focus on what you can manage.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Work through scenarios for 3 most likely problems.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Inspect, maintain, repair or upgrade your equipment.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Develop procedures and train staff to support effort.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Review, practice and update procedures.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Drills help alleviate the mental fog that can occur in a crisis.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Coordinating with Emergency Responders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Invite the fire dept. to tour your facility.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Share your Contingency Plan.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Make the most of your Knox box.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Create a Pre-plan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Review high hazard/critical processes or storage areas.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Label and photograph these areas.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Do you need specialized medical support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Cyanides, Hydrofluoric acid or others?</a:t>
            </a:r>
          </a:p>
          <a:p>
            <a:pPr marL="457200" lvl="1" indent="0"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Consider a drill.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Prepare a Pre-Plan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Identify critical do’s &amp; don'ts's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Establish incident command and notification procedures.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Identify safety controls to be maintained.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Plan for 3 likely potential problems.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Identify potential external impacts - develop notification or response procedures for these receptors.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Train staff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Review plan with emergency responders.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solidFill>
                  <a:schemeClr val="bg1"/>
                </a:solidFill>
              </a:rPr>
              <a:t>Why are we here?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14671" r="7158"/>
          <a:stretch>
            <a:fillRect/>
          </a:stretch>
        </p:blipFill>
        <p:spPr bwMode="auto">
          <a:xfrm>
            <a:off x="457200" y="1252538"/>
            <a:ext cx="82804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791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Fertilizer explosion West, TX- 15 Dead, including 12 firefighters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Sample Pre-Plan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3" y="1828800"/>
            <a:ext cx="7273303" cy="372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95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Critical Questions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07480" cy="44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85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Process Descriptions &amp; Scenarios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1478"/>
            <a:ext cx="5105399" cy="505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4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Materials of Concern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4187"/>
          <a:stretch/>
        </p:blipFill>
        <p:spPr bwMode="auto">
          <a:xfrm>
            <a:off x="2133600" y="1447800"/>
            <a:ext cx="5548313" cy="50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5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bg1"/>
                </a:solidFill>
              </a:rPr>
              <a:t>Shutdown Procedures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b="11733"/>
          <a:stretch/>
        </p:blipFill>
        <p:spPr bwMode="auto">
          <a:xfrm>
            <a:off x="2133600" y="1295400"/>
            <a:ext cx="5886420" cy="51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552" y="20574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Insert photos of the process controls and storage containers into the plan to assist responders.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Potential Offsite Impacts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791200" cy="49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4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Locus Map for Reference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2807" r="18963" b="21075"/>
          <a:stretch/>
        </p:blipFill>
        <p:spPr bwMode="auto">
          <a:xfrm rot="5400000">
            <a:off x="2139662" y="1711460"/>
            <a:ext cx="4899702" cy="43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32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Plant Schematic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0842" y="105615"/>
            <a:ext cx="4597533" cy="71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81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Critical Chemical Info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268853" cy="48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15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Insert Your Logo Here????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/>
          <a:stretch>
            <a:fillRect/>
          </a:stretch>
        </p:blipFill>
        <p:spPr bwMode="auto">
          <a:xfrm>
            <a:off x="1196975" y="1143000"/>
            <a:ext cx="71628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My facility won’t effect anyone else.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6513"/>
            <a:ext cx="67818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8854" y="6149975"/>
            <a:ext cx="4191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West, TX – April 2013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5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315200" cy="42672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14100" dirty="0">
                <a:solidFill>
                  <a:schemeClr val="bg1"/>
                </a:solidFill>
              </a:rPr>
              <a:t>Questions??</a:t>
            </a:r>
          </a:p>
          <a:p>
            <a:endParaRPr lang="en-US" altLang="en-US" dirty="0"/>
          </a:p>
          <a:p>
            <a:r>
              <a:rPr lang="en-US" altLang="en-US" sz="5800" dirty="0">
                <a:solidFill>
                  <a:schemeClr val="bg1"/>
                </a:solidFill>
              </a:rPr>
              <a:t>Todd Dresser, CHMM, TURP</a:t>
            </a:r>
          </a:p>
          <a:p>
            <a:r>
              <a:rPr lang="en-US" altLang="en-US" sz="5800" dirty="0">
                <a:hlinkClick r:id="rId2"/>
              </a:rPr>
              <a:t>Todd.Dresser@ esis.com</a:t>
            </a:r>
            <a:endParaRPr lang="en-US" altLang="en-US" sz="5800" dirty="0"/>
          </a:p>
          <a:p>
            <a:r>
              <a:rPr lang="en-US" altLang="en-US" sz="5800" dirty="0">
                <a:solidFill>
                  <a:schemeClr val="bg1"/>
                </a:solidFill>
              </a:rPr>
              <a:t>603-921-0913</a:t>
            </a:r>
          </a:p>
          <a:p>
            <a:r>
              <a:rPr lang="en-US" altLang="en-US" sz="4500" dirty="0">
                <a:solidFill>
                  <a:schemeClr val="bg1"/>
                </a:solidFill>
              </a:rPr>
              <a:t>https://www.linkedin.com/todddresser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bg1"/>
                </a:solidFill>
              </a:rPr>
              <a:t>Is this a local concern?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2213"/>
            <a:ext cx="750252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Danvers, 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What are the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EPCRA &amp; SARA Title III</a:t>
            </a:r>
          </a:p>
          <a:p>
            <a:r>
              <a:rPr lang="en-US" dirty="0">
                <a:solidFill>
                  <a:schemeClr val="bg1"/>
                </a:solidFill>
              </a:rPr>
              <a:t>RCRA</a:t>
            </a:r>
          </a:p>
          <a:p>
            <a:r>
              <a:rPr lang="en-US" dirty="0">
                <a:solidFill>
                  <a:schemeClr val="bg1"/>
                </a:solidFill>
              </a:rPr>
              <a:t>Oil Pollution Prevention Act (SPCC)</a:t>
            </a:r>
          </a:p>
          <a:p>
            <a:r>
              <a:rPr lang="en-US" dirty="0">
                <a:solidFill>
                  <a:schemeClr val="bg1"/>
                </a:solidFill>
              </a:rPr>
              <a:t>CFATS – Chemical Facility Anti-Terrorism Standard</a:t>
            </a:r>
          </a:p>
          <a:p>
            <a:r>
              <a:rPr lang="en-US" dirty="0">
                <a:solidFill>
                  <a:schemeClr val="bg1"/>
                </a:solidFill>
              </a:rPr>
              <a:t>CAA – Risk Management Program</a:t>
            </a:r>
          </a:p>
          <a:p>
            <a:r>
              <a:rPr lang="en-US" dirty="0">
                <a:solidFill>
                  <a:schemeClr val="bg1"/>
                </a:solidFill>
              </a:rPr>
              <a:t>OSHA – Process Safety Management Standard*</a:t>
            </a:r>
          </a:p>
          <a:p>
            <a:r>
              <a:rPr lang="en-US" dirty="0">
                <a:solidFill>
                  <a:schemeClr val="bg1"/>
                </a:solidFill>
              </a:rPr>
              <a:t>MA Hazardous Materials Processing* Regulation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chemeClr val="bg1"/>
                </a:solidFill>
              </a:rPr>
              <a:t>EPCRA – Emergency Planning &amp; Community Right to Know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Requires facilities storing materials in excess of Threshold Planning Quantities (TPQs) – typically 10,000 lbs to file annual Tier II with local emergency responders.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Lower TPQs  (e.g. 100 to 500 lbs) for extremely hazardous  substances (EHSs – chlorine, AA, HF)</a:t>
            </a:r>
          </a:p>
          <a:p>
            <a:r>
              <a:rPr lang="en-US" sz="2400" dirty="0">
                <a:solidFill>
                  <a:schemeClr val="bg1"/>
                </a:solidFill>
              </a:rPr>
              <a:t>EHS facilities must work with LEPC &amp; FD to develop emergency response plan.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Tier II filers are expected to support and participate in LEPC/REPC.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Provides broad authority to LEPC/FD to request information to support local planning effort.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RCRA – Resource Conservation &amp; Recovery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LQGs are </a:t>
            </a:r>
            <a:r>
              <a:rPr lang="en-US" u="sng" dirty="0">
                <a:solidFill>
                  <a:schemeClr val="bg1"/>
                </a:solidFill>
              </a:rPr>
              <a:t>required</a:t>
            </a:r>
            <a:r>
              <a:rPr lang="en-US" dirty="0">
                <a:solidFill>
                  <a:schemeClr val="bg1"/>
                </a:solidFill>
              </a:rPr>
              <a:t> to develop a Contingency Plan and share it with local emergency responders.</a:t>
            </a:r>
          </a:p>
          <a:p>
            <a:r>
              <a:rPr lang="en-US" dirty="0">
                <a:solidFill>
                  <a:schemeClr val="bg1"/>
                </a:solidFill>
              </a:rPr>
              <a:t>LQGs are now required to work with local responders to develop a site pre-plan.</a:t>
            </a:r>
          </a:p>
          <a:p>
            <a:r>
              <a:rPr lang="en-US" dirty="0">
                <a:solidFill>
                  <a:schemeClr val="bg1"/>
                </a:solidFill>
              </a:rPr>
              <a:t>SQGs are encouraged to develop a Contingency Plan and share it with emergency responders.</a:t>
            </a:r>
          </a:p>
        </p:txBody>
      </p:sp>
    </p:spTree>
    <p:extLst>
      <p:ext uri="{BB962C8B-B14F-4D97-AF65-F5344CB8AC3E}">
        <p14:creationId xmlns:p14="http://schemas.microsoft.com/office/powerpoint/2010/main" val="69487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chemeClr val="bg1"/>
                </a:solidFill>
              </a:rPr>
              <a:t>Oil Pollution Prevention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Facilities that store more than </a:t>
            </a:r>
            <a:r>
              <a:rPr lang="en-US" altLang="en-US" u="sng" dirty="0">
                <a:solidFill>
                  <a:schemeClr val="bg1"/>
                </a:solidFill>
              </a:rPr>
              <a:t>1320</a:t>
            </a:r>
            <a:r>
              <a:rPr lang="en-US" altLang="en-US" dirty="0">
                <a:solidFill>
                  <a:schemeClr val="bg1"/>
                </a:solidFill>
              </a:rPr>
              <a:t> gallons of petroleum on site are required to develop a Spill Control &amp; Countermeasures Plan (SPCC Plan).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Regulated sites must initiate control measures  to prevent the release of petroleum.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Site must identify and train response staff.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Site must identify off site resources to provide spill response when needed.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Site is required to conduct monthly inspections.</a:t>
            </a:r>
          </a:p>
          <a:p>
            <a:pPr marL="137160" indent="0" eaLnBrk="1" hangingPunct="1"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>
                <a:solidFill>
                  <a:schemeClr val="bg1"/>
                </a:solidFill>
              </a:rPr>
              <a:t>Chemical Facility Anti-Terrorism Standard</a:t>
            </a: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Facilities storing specific materials above planning threshold are required to report and screen their facility for risk using Homeland Security protocol.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Facilities deemed a risk may have to complete more in depth screening or may be inspected by Homeland Security.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Sample materials of concern: anhydrous ammonia, chlorine, propane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Emergency Planning 101</Template>
  <TotalTime>277</TotalTime>
  <Words>1021</Words>
  <Application>Microsoft Office PowerPoint</Application>
  <PresentationFormat>On-screen Show (4:3)</PresentationFormat>
  <Paragraphs>130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Book Antiqua</vt:lpstr>
      <vt:lpstr>Calibri</vt:lpstr>
      <vt:lpstr>Lucida Sans</vt:lpstr>
      <vt:lpstr>Verdana</vt:lpstr>
      <vt:lpstr>Wingdings</vt:lpstr>
      <vt:lpstr>Wingdings 2</vt:lpstr>
      <vt:lpstr>Wingdings 3</vt:lpstr>
      <vt:lpstr>Custom Design</vt:lpstr>
      <vt:lpstr>Apex</vt:lpstr>
      <vt:lpstr>PowerPoint Presentation</vt:lpstr>
      <vt:lpstr>Why are we here?</vt:lpstr>
      <vt:lpstr>My facility won’t effect anyone else.</vt:lpstr>
      <vt:lpstr>Is this a local concern?</vt:lpstr>
      <vt:lpstr>What are the Requirements?</vt:lpstr>
      <vt:lpstr>EPCRA – Emergency Planning &amp; Community Right to Know</vt:lpstr>
      <vt:lpstr>RCRA – Resource Conservation &amp; Recovery Act</vt:lpstr>
      <vt:lpstr>Oil Pollution Prevention Act</vt:lpstr>
      <vt:lpstr>Chemical Facility Anti-Terrorism Standard</vt:lpstr>
      <vt:lpstr>Clean Air Act – Risk Management Program</vt:lpstr>
      <vt:lpstr>OSHA – Process Safety Management Standard</vt:lpstr>
      <vt:lpstr>MA Hazardous Materials Processing Standard</vt:lpstr>
      <vt:lpstr>Leveraging Regulations to Collect Information</vt:lpstr>
      <vt:lpstr>The Following Municipal Facilities Are Often Subject to these Regulations</vt:lpstr>
      <vt:lpstr>Goals for Pre-planning</vt:lpstr>
      <vt:lpstr>Things to Consider</vt:lpstr>
      <vt:lpstr>Use the 80/20 Scale</vt:lpstr>
      <vt:lpstr>Coordinating with Emergency Responders</vt:lpstr>
      <vt:lpstr>Prepare a Pre-Plan</vt:lpstr>
      <vt:lpstr>Sample Pre-Plan</vt:lpstr>
      <vt:lpstr>Critical Questions</vt:lpstr>
      <vt:lpstr>Process Descriptions &amp; Scenarios</vt:lpstr>
      <vt:lpstr>Materials of Concern</vt:lpstr>
      <vt:lpstr>Shutdown Procedures</vt:lpstr>
      <vt:lpstr>Potential Offsite Impacts</vt:lpstr>
      <vt:lpstr>Locus Map for Reference</vt:lpstr>
      <vt:lpstr>Plant Schematic</vt:lpstr>
      <vt:lpstr>Critical Chemical Info</vt:lpstr>
      <vt:lpstr>Insert Your Logo Here????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Dresser</dc:creator>
  <cp:lastModifiedBy>Lesley Shahbazian</cp:lastModifiedBy>
  <cp:revision>29</cp:revision>
  <cp:lastPrinted>2017-08-31T17:33:51Z</cp:lastPrinted>
  <dcterms:created xsi:type="dcterms:W3CDTF">2015-11-13T15:04:21Z</dcterms:created>
  <dcterms:modified xsi:type="dcterms:W3CDTF">2023-05-17T15:25:15Z</dcterms:modified>
</cp:coreProperties>
</file>